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sldIdLst>
    <p:sldId id="470" r:id="rId4"/>
    <p:sldId id="363" r:id="rId5"/>
    <p:sldId id="257" r:id="rId6"/>
    <p:sldId id="359" r:id="rId7"/>
    <p:sldId id="301" r:id="rId8"/>
    <p:sldId id="361" r:id="rId9"/>
    <p:sldId id="306" r:id="rId10"/>
    <p:sldId id="314" r:id="rId11"/>
    <p:sldId id="360" r:id="rId12"/>
    <p:sldId id="302" r:id="rId13"/>
    <p:sldId id="422" r:id="rId14"/>
    <p:sldId id="365" r:id="rId15"/>
    <p:sldId id="384" r:id="rId16"/>
    <p:sldId id="367" r:id="rId17"/>
    <p:sldId id="404" r:id="rId18"/>
    <p:sldId id="425" r:id="rId19"/>
    <p:sldId id="370" r:id="rId20"/>
    <p:sldId id="405" r:id="rId21"/>
    <p:sldId id="424" r:id="rId22"/>
    <p:sldId id="389" r:id="rId23"/>
    <p:sldId id="390" r:id="rId24"/>
    <p:sldId id="385" r:id="rId25"/>
    <p:sldId id="380" r:id="rId26"/>
    <p:sldId id="382" r:id="rId27"/>
    <p:sldId id="371" r:id="rId28"/>
    <p:sldId id="419" r:id="rId29"/>
    <p:sldId id="417" r:id="rId30"/>
    <p:sldId id="351" r:id="rId31"/>
    <p:sldId id="372" r:id="rId32"/>
    <p:sldId id="352" r:id="rId33"/>
    <p:sldId id="410" r:id="rId34"/>
    <p:sldId id="411" r:id="rId35"/>
    <p:sldId id="412" r:id="rId36"/>
    <p:sldId id="413" r:id="rId37"/>
    <p:sldId id="414" r:id="rId38"/>
    <p:sldId id="415" r:id="rId39"/>
    <p:sldId id="388" r:id="rId40"/>
    <p:sldId id="381" r:id="rId41"/>
    <p:sldId id="426" r:id="rId42"/>
    <p:sldId id="383" r:id="rId43"/>
    <p:sldId id="416" r:id="rId44"/>
    <p:sldId id="418" r:id="rId45"/>
    <p:sldId id="400" r:id="rId46"/>
    <p:sldId id="395" r:id="rId47"/>
    <p:sldId id="392" r:id="rId48"/>
    <p:sldId id="393" r:id="rId49"/>
    <p:sldId id="394" r:id="rId50"/>
    <p:sldId id="396" r:id="rId51"/>
    <p:sldId id="397" r:id="rId52"/>
    <p:sldId id="398" r:id="rId53"/>
    <p:sldId id="407" r:id="rId54"/>
    <p:sldId id="406" r:id="rId55"/>
    <p:sldId id="399" r:id="rId56"/>
    <p:sldId id="421" r:id="rId57"/>
    <p:sldId id="376" r:id="rId58"/>
    <p:sldId id="358" r:id="rId59"/>
    <p:sldId id="408" r:id="rId60"/>
    <p:sldId id="409" r:id="rId61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3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3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3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3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3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3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3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3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3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CC00FF"/>
    <a:srgbClr val="6600CC"/>
    <a:srgbClr val="FFFF00"/>
    <a:srgbClr val="008000"/>
    <a:srgbClr val="00FF00"/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930"/>
    <p:restoredTop sz="97570"/>
  </p:normalViewPr>
  <p:slideViewPr>
    <p:cSldViewPr showGuides="1">
      <p:cViewPr>
        <p:scale>
          <a:sx n="96" d="100"/>
          <a:sy n="96" d="100"/>
        </p:scale>
        <p:origin x="-2064" y="-426"/>
      </p:cViewPr>
      <p:guideLst>
        <p:guide orient="horz" pos="2238"/>
        <p:guide pos="292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31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4" Type="http://schemas.openxmlformats.org/officeDocument/2006/relationships/tableStyles" Target="tableStyles.xml"/><Relationship Id="rId63" Type="http://schemas.openxmlformats.org/officeDocument/2006/relationships/viewProps" Target="viewProps.xml"/><Relationship Id="rId62" Type="http://schemas.openxmlformats.org/officeDocument/2006/relationships/presProps" Target="presProps.xml"/><Relationship Id="rId61" Type="http://schemas.openxmlformats.org/officeDocument/2006/relationships/slide" Target="slides/slide58.xml"/><Relationship Id="rId60" Type="http://schemas.openxmlformats.org/officeDocument/2006/relationships/slide" Target="slides/slide57.xml"/><Relationship Id="rId6" Type="http://schemas.openxmlformats.org/officeDocument/2006/relationships/slide" Target="slides/slide3.xml"/><Relationship Id="rId59" Type="http://schemas.openxmlformats.org/officeDocument/2006/relationships/slide" Target="slides/slide56.xml"/><Relationship Id="rId58" Type="http://schemas.openxmlformats.org/officeDocument/2006/relationships/slide" Target="slides/slide55.xml"/><Relationship Id="rId57" Type="http://schemas.openxmlformats.org/officeDocument/2006/relationships/slide" Target="slides/slide54.xml"/><Relationship Id="rId56" Type="http://schemas.openxmlformats.org/officeDocument/2006/relationships/slide" Target="slides/slide53.xml"/><Relationship Id="rId55" Type="http://schemas.openxmlformats.org/officeDocument/2006/relationships/slide" Target="slides/slide52.xml"/><Relationship Id="rId54" Type="http://schemas.openxmlformats.org/officeDocument/2006/relationships/slide" Target="slides/slide51.xml"/><Relationship Id="rId53" Type="http://schemas.openxmlformats.org/officeDocument/2006/relationships/slide" Target="slides/slide50.xml"/><Relationship Id="rId52" Type="http://schemas.openxmlformats.org/officeDocument/2006/relationships/slide" Target="slides/slide49.xml"/><Relationship Id="rId51" Type="http://schemas.openxmlformats.org/officeDocument/2006/relationships/slide" Target="slides/slide48.xml"/><Relationship Id="rId50" Type="http://schemas.openxmlformats.org/officeDocument/2006/relationships/slide" Target="slides/slide47.xml"/><Relationship Id="rId5" Type="http://schemas.openxmlformats.org/officeDocument/2006/relationships/slide" Target="slides/slide2.xml"/><Relationship Id="rId49" Type="http://schemas.openxmlformats.org/officeDocument/2006/relationships/slide" Target="slides/slide46.xml"/><Relationship Id="rId48" Type="http://schemas.openxmlformats.org/officeDocument/2006/relationships/slide" Target="slides/slide45.xml"/><Relationship Id="rId47" Type="http://schemas.openxmlformats.org/officeDocument/2006/relationships/slide" Target="slides/slide44.xml"/><Relationship Id="rId46" Type="http://schemas.openxmlformats.org/officeDocument/2006/relationships/slide" Target="slides/slide43.xml"/><Relationship Id="rId45" Type="http://schemas.openxmlformats.org/officeDocument/2006/relationships/slide" Target="slides/slide42.xml"/><Relationship Id="rId44" Type="http://schemas.openxmlformats.org/officeDocument/2006/relationships/slide" Target="slides/slide41.xml"/><Relationship Id="rId43" Type="http://schemas.openxmlformats.org/officeDocument/2006/relationships/slide" Target="slides/slide40.xml"/><Relationship Id="rId42" Type="http://schemas.openxmlformats.org/officeDocument/2006/relationships/slide" Target="slides/slide39.xml"/><Relationship Id="rId41" Type="http://schemas.openxmlformats.org/officeDocument/2006/relationships/slide" Target="slides/slide38.xml"/><Relationship Id="rId40" Type="http://schemas.openxmlformats.org/officeDocument/2006/relationships/slide" Target="slides/slide37.xml"/><Relationship Id="rId4" Type="http://schemas.openxmlformats.org/officeDocument/2006/relationships/slide" Target="slides/slide1.xml"/><Relationship Id="rId39" Type="http://schemas.openxmlformats.org/officeDocument/2006/relationships/slide" Target="slides/slide36.xml"/><Relationship Id="rId38" Type="http://schemas.openxmlformats.org/officeDocument/2006/relationships/slide" Target="slides/slide35.xml"/><Relationship Id="rId37" Type="http://schemas.openxmlformats.org/officeDocument/2006/relationships/slide" Target="slides/slide34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  <a:endParaRPr lang="zh-CN" altLang="en-US" noProof="0" smtClean="0"/>
          </a:p>
        </p:txBody>
      </p:sp>
      <p:sp>
        <p:nvSpPr>
          <p:cNvPr id="6147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  <a:endParaRPr lang="zh-CN" altLang="en-US" noProof="0" smtClean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algn="r">
              <a:buNone/>
            </a:pPr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transition spd="slow">
    <p:pull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pull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07188" y="381000"/>
            <a:ext cx="2135187" cy="564197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1625" y="381000"/>
            <a:ext cx="6253163" cy="564197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pull dir="r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  <a:endParaRPr lang="zh-CN" altLang="en-US" noProof="0" smtClean="0"/>
          </a:p>
        </p:txBody>
      </p:sp>
      <p:sp>
        <p:nvSpPr>
          <p:cNvPr id="178179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  <a:endParaRPr lang="zh-CN" altLang="en-US" noProof="0" smtClean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algn="r">
              <a:buNone/>
            </a:pPr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transition spd="slow">
    <p:pull dir="r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pull dir="r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pull dir="r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1625" y="1752600"/>
            <a:ext cx="4194175" cy="4270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194175" cy="4270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pull dir="r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pull dir="r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pull dir="ru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pull dir="r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pull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pull dir="ru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 typeface="Wingdings" panose="05000000000000000000" pitchFamily="2" charset="2"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pull dir="ru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pull dir="ru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07188" y="381000"/>
            <a:ext cx="2135187" cy="564197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1625" y="381000"/>
            <a:ext cx="6253163" cy="564197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pull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pull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1625" y="1752600"/>
            <a:ext cx="4194175" cy="4270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194175" cy="4270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pull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pull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pull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pull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pull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 typeface="Wingdings" panose="05000000000000000000" pitchFamily="2" charset="2"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pull dir="ru"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 noRot="1"/>
          </p:cNvSpPr>
          <p:nvPr>
            <p:ph type="title"/>
          </p:nvPr>
        </p:nvSpPr>
        <p:spPr>
          <a:xfrm>
            <a:off x="301625" y="381000"/>
            <a:ext cx="854075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Rectangle 3"/>
          <p:cNvSpPr>
            <a:spLocks noGrp="1" noRot="1"/>
          </p:cNvSpPr>
          <p:nvPr>
            <p:ph type="body"/>
          </p:nvPr>
        </p:nvSpPr>
        <p:spPr>
          <a:xfrm>
            <a:off x="301625" y="1752600"/>
            <a:ext cx="8540750" cy="427037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172200"/>
            <a:ext cx="2289175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buFontTx/>
              <a:buNone/>
              <a:defRPr sz="14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buFontTx/>
              <a:buNone/>
              <a:defRPr sz="1400">
                <a:latin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2289175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ll dir="ru"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5000"/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050" name="Rectangle 2"/>
          <p:cNvSpPr>
            <a:spLocks noGrp="1" noRot="1"/>
          </p:cNvSpPr>
          <p:nvPr>
            <p:ph type="title"/>
          </p:nvPr>
        </p:nvSpPr>
        <p:spPr>
          <a:xfrm>
            <a:off x="301625" y="381000"/>
            <a:ext cx="854075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2051" name="Rectangle 3"/>
          <p:cNvSpPr>
            <a:spLocks noGrp="1" noRot="1"/>
          </p:cNvSpPr>
          <p:nvPr>
            <p:ph type="body"/>
          </p:nvPr>
        </p:nvSpPr>
        <p:spPr>
          <a:xfrm>
            <a:off x="301625" y="1752600"/>
            <a:ext cx="8540750" cy="427037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771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172200"/>
            <a:ext cx="2289175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buFontTx/>
              <a:buNone/>
              <a:defRPr sz="14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771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buFontTx/>
              <a:buNone/>
              <a:defRPr sz="1400">
                <a:latin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771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2289175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ll dir="ru"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5000"/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0.jpe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2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4.jpeg"/><Relationship Id="rId1" Type="http://schemas.openxmlformats.org/officeDocument/2006/relationships/image" Target="../media/image13.jpe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5.jpe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6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6.GIF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17.jpeg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hyperlink" Target="http://news.sina.com.cn/c/l/bn/2007-05-17/12215098.shtml" TargetMode="External"/><Relationship Id="rId1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 noRot="1" noChangeArrowheads="1"/>
          </p:cNvSpPr>
          <p:nvPr>
            <p:ph type="ctrTitle"/>
          </p:nvPr>
        </p:nvSpPr>
        <p:spPr>
          <a:xfrm>
            <a:off x="-180340" y="1484630"/>
            <a:ext cx="8651240" cy="2478405"/>
          </a:xfrm>
        </p:spPr>
        <p:txBody>
          <a:bodyPr/>
          <a:p>
            <a:r>
              <a:rPr lang="zh-CN" altLang="en-US" sz="72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拒绝校园暴力</a:t>
            </a:r>
            <a:br>
              <a:rPr lang="zh-CN" altLang="en-US" sz="72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altLang="zh-CN" sz="72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  </a:t>
            </a:r>
            <a:r>
              <a:rPr lang="zh-CN" altLang="en-US" sz="72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预防校园欺凌</a:t>
            </a:r>
            <a:endParaRPr lang="zh-CN" altLang="en-US" sz="7200" b="1"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副标题 2"/>
          <p:cNvSpPr>
            <a:spLocks noGrp="1" noRot="1" noChangeArrowheads="1"/>
          </p:cNvSpPr>
          <p:nvPr>
            <p:ph type="subTitle" idx="1"/>
          </p:nvPr>
        </p:nvSpPr>
        <p:spPr>
          <a:xfrm>
            <a:off x="4140200" y="5516880"/>
            <a:ext cx="4673600" cy="737870"/>
          </a:xfrm>
        </p:spPr>
        <p:txBody>
          <a:bodyPr/>
          <a:p>
            <a:r>
              <a:rPr lang="zh-CN" altLang="en-US" sz="40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新沂市高流中学</a:t>
            </a:r>
            <a:endParaRPr lang="zh-CN" altLang="en-US" sz="4000" b="1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</a:endParaRPr>
          </a:p>
        </p:txBody>
      </p:sp>
    </p:spTree>
  </p:cSld>
  <p:clrMapOvr>
    <a:masterClrMapping/>
  </p:clrMapOvr>
  <p:transition spd="slow">
    <p:pull dir="r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4338" name="Picture 2" descr="200993100028"/>
          <p:cNvPicPr>
            <a:picLocks noChangeAspect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0" y="0"/>
            <a:ext cx="9210675" cy="6553200"/>
          </a:xfrm>
        </p:spPr>
      </p:pic>
      <p:sp>
        <p:nvSpPr>
          <p:cNvPr id="14339" name="Text Box 3"/>
          <p:cNvSpPr txBox="1"/>
          <p:nvPr/>
        </p:nvSpPr>
        <p:spPr>
          <a:xfrm>
            <a:off x="250825" y="981075"/>
            <a:ext cx="720725" cy="3937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500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FF3300"/>
                </a:solidFill>
              </a:rPr>
              <a:t>遍体鳞伤的小王</a:t>
            </a:r>
            <a:endParaRPr lang="zh-CN" altLang="en-US" sz="3600" b="1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 spd="slow">
    <p:pull dir="r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Rectangle 2"/>
          <p:cNvSpPr>
            <a:spLocks noGrp="1" noRot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endParaRPr lang="zh-CN" altLang="en-US" dirty="0"/>
          </a:p>
        </p:txBody>
      </p:sp>
      <p:sp>
        <p:nvSpPr>
          <p:cNvPr id="15363" name="Rectangle 3"/>
          <p:cNvSpPr>
            <a:spLocks noGrp="1" noRot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>
              <a:lnSpc>
                <a:spcPct val="90000"/>
              </a:lnSpc>
            </a:pPr>
            <a:r>
              <a:rPr lang="en-US" altLang="zh-CN" sz="2400" dirty="0"/>
              <a:t>2010</a:t>
            </a:r>
            <a:r>
              <a:rPr lang="zh-CN" altLang="en-US" sz="2400" dirty="0"/>
              <a:t>年</a:t>
            </a:r>
            <a:r>
              <a:rPr lang="en-US" altLang="zh-CN" sz="2400" dirty="0"/>
              <a:t>9</a:t>
            </a:r>
            <a:r>
              <a:rPr lang="zh-CN" altLang="en-US" sz="2400" dirty="0"/>
              <a:t>月</a:t>
            </a:r>
            <a:r>
              <a:rPr lang="en-US" altLang="zh-CN" sz="2400" dirty="0"/>
              <a:t>30</a:t>
            </a:r>
            <a:r>
              <a:rPr lang="zh-CN" altLang="en-US" sz="2400" dirty="0"/>
              <a:t>日下午</a:t>
            </a:r>
            <a:r>
              <a:rPr lang="en-US" altLang="zh-CN" sz="2400" dirty="0"/>
              <a:t>3</a:t>
            </a:r>
            <a:r>
              <a:rPr lang="zh-CN" altLang="en-US" sz="2400" dirty="0"/>
              <a:t>时</a:t>
            </a:r>
            <a:r>
              <a:rPr lang="en-US" altLang="zh-CN" sz="2400" dirty="0"/>
              <a:t>50</a:t>
            </a:r>
            <a:r>
              <a:rPr lang="zh-CN" altLang="en-US" sz="2400" dirty="0"/>
              <a:t>分，西安市</a:t>
            </a:r>
            <a:r>
              <a:rPr lang="en-US" altLang="zh-CN" sz="2400" dirty="0"/>
              <a:t>81</a:t>
            </a:r>
            <a:r>
              <a:rPr lang="zh-CN" altLang="en-US" sz="2400" dirty="0"/>
              <a:t>中初一学生于某与同班同学李某在教室因琐事发生打架，于某用随身携带的一把不锈钢单刃匕首捅入李某左肋部，李某经抢救无效死亡。</a:t>
            </a:r>
            <a:endParaRPr lang="zh-CN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zh-CN" sz="2400" dirty="0"/>
              <a:t>2010</a:t>
            </a:r>
            <a:r>
              <a:rPr lang="zh-CN" altLang="en-US" sz="2400" dirty="0"/>
              <a:t>年</a:t>
            </a:r>
            <a:r>
              <a:rPr lang="en-US" altLang="zh-CN" sz="2400" dirty="0"/>
              <a:t>10</a:t>
            </a:r>
            <a:r>
              <a:rPr lang="zh-CN" altLang="en-US" sz="2400" dirty="0"/>
              <a:t>月</a:t>
            </a:r>
            <a:r>
              <a:rPr lang="en-US" altLang="zh-CN" sz="2400" dirty="0"/>
              <a:t>24</a:t>
            </a:r>
            <a:r>
              <a:rPr lang="zh-CN" altLang="en-US" sz="2400" dirty="0"/>
              <a:t>日下午</a:t>
            </a:r>
            <a:r>
              <a:rPr lang="en-US" altLang="zh-CN" sz="2400" dirty="0"/>
              <a:t>4</a:t>
            </a:r>
            <a:r>
              <a:rPr lang="zh-CN" altLang="en-US" sz="2400" dirty="0"/>
              <a:t>时</a:t>
            </a:r>
            <a:r>
              <a:rPr lang="en-US" altLang="zh-CN" sz="2400" dirty="0"/>
              <a:t>20</a:t>
            </a:r>
            <a:r>
              <a:rPr lang="zh-CN" altLang="en-US" sz="2400" dirty="0"/>
              <a:t>分，高陵县原后小学三年级学生巨某与五年级学生唐某放学回家途中，戏耍发生口角，打闹中唐某用随身携带的小水果刀划破巨某的颈部，巨某因流血过多，经医院抢救无效死亡。</a:t>
            </a:r>
            <a:endParaRPr lang="zh-CN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zh-CN" sz="2400" dirty="0"/>
              <a:t>2010</a:t>
            </a:r>
            <a:r>
              <a:rPr lang="zh-CN" altLang="en-US" sz="2400" dirty="0"/>
              <a:t>年</a:t>
            </a:r>
            <a:r>
              <a:rPr lang="en-US" altLang="zh-CN" sz="2400" dirty="0"/>
              <a:t>11</a:t>
            </a:r>
            <a:r>
              <a:rPr lang="zh-CN" altLang="en-US" sz="2400" dirty="0"/>
              <a:t>月</a:t>
            </a:r>
            <a:r>
              <a:rPr lang="en-US" altLang="zh-CN" sz="2400" dirty="0"/>
              <a:t>2</a:t>
            </a:r>
            <a:r>
              <a:rPr lang="zh-CN" altLang="en-US" sz="2400" dirty="0"/>
              <a:t>日晚</a:t>
            </a:r>
            <a:r>
              <a:rPr lang="en-US" altLang="zh-CN" sz="2400" dirty="0"/>
              <a:t>10</a:t>
            </a:r>
            <a:r>
              <a:rPr lang="zh-CN" altLang="en-US" sz="2400" dirty="0"/>
              <a:t>时</a:t>
            </a:r>
            <a:r>
              <a:rPr lang="en-US" altLang="zh-CN" sz="2400" dirty="0"/>
              <a:t>40</a:t>
            </a:r>
            <a:r>
              <a:rPr lang="zh-CN" altLang="en-US" sz="2400" dirty="0"/>
              <a:t>分，西安桃李旅游烹饪专修学院中专学生甄某与同学史某等打斗，被史某用雕刻小刀刺伤，经医院抢救无效死亡。 </a:t>
            </a:r>
            <a:endParaRPr lang="zh-CN" altLang="en-US" sz="2400" dirty="0"/>
          </a:p>
        </p:txBody>
      </p:sp>
    </p:spTree>
  </p:cSld>
  <p:clrMapOvr>
    <a:masterClrMapping/>
  </p:clrMapOvr>
  <p:transition spd="slow">
    <p:pull dir="r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2226" name="Rectangle 2"/>
          <p:cNvSpPr>
            <a:spLocks noGrp="1"/>
          </p:cNvSpPr>
          <p:nvPr>
            <p:ph type="ctrTitle"/>
          </p:nvPr>
        </p:nvSpPr>
        <p:spPr>
          <a:xfrm>
            <a:off x="395288" y="1700213"/>
            <a:ext cx="8748712" cy="4465637"/>
          </a:xfrm>
        </p:spPr>
        <p:txBody>
          <a:bodyPr vert="horz" wrap="square" lIns="91440" tIns="45720" rIns="91440" bIns="45720" anchor="ctr" anchorCtr="0"/>
          <a:p>
            <a:pPr algn="l" eaLnBrk="1" hangingPunct="1">
              <a:buClrTx/>
              <a:buSzTx/>
              <a:buFontTx/>
            </a:pPr>
            <a:r>
              <a:rPr lang="en-US" altLang="zh-CN" sz="4000" b="1" dirty="0"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1</a:t>
            </a: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、当你和同学产生摩擦冲突时，常会以什么方式解决？</a:t>
            </a:r>
            <a:b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</a:br>
            <a:r>
              <a:rPr lang="en-US" altLang="zh-CN" sz="4000" b="1" dirty="0"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2</a:t>
            </a: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、当你的利益受损时，你是接受同学的赔礼道歉呢？还是设法打击报复？</a:t>
            </a:r>
            <a:b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</a:br>
            <a:r>
              <a:rPr lang="en-US" altLang="zh-CN" sz="4000" b="1" dirty="0"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3</a:t>
            </a: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、你常看到的同学之间解决纠纷摩擦的方式是什么？</a:t>
            </a:r>
            <a:endParaRPr lang="zh-CN" altLang="en-US" sz="4000" b="1" dirty="0">
              <a:latin typeface="黑体" panose="02010609060101010101" pitchFamily="49" charset="-122"/>
              <a:ea typeface="黑体" panose="02010609060101010101" pitchFamily="49" charset="-122"/>
              <a:cs typeface="+mj-cs"/>
            </a:endParaRPr>
          </a:p>
        </p:txBody>
      </p:sp>
      <p:sp>
        <p:nvSpPr>
          <p:cNvPr id="16387" name="WordArt 6"/>
          <p:cNvSpPr>
            <a:spLocks noTextEdit="1"/>
          </p:cNvSpPr>
          <p:nvPr/>
        </p:nvSpPr>
        <p:spPr>
          <a:xfrm>
            <a:off x="395288" y="188913"/>
            <a:ext cx="3240087" cy="1028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  <a:normAutofit/>
          </a:bodyPr>
          <a:p>
            <a:pPr algn="ctr" eaLnBrk="0" hangingPunct="0"/>
            <a:r>
              <a:rPr lang="zh-CN" altLang="en-US" sz="3600"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思考与讨论</a:t>
            </a:r>
            <a:endParaRPr lang="zh-CN" altLang="en-US" sz="3600"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Rectangle 2"/>
          <p:cNvSpPr>
            <a:spLocks noGrp="1" noRot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endParaRPr lang="zh-CN" altLang="en-US" dirty="0"/>
          </a:p>
        </p:txBody>
      </p:sp>
      <p:sp>
        <p:nvSpPr>
          <p:cNvPr id="17411" name="Rectangle 3"/>
          <p:cNvSpPr>
            <a:spLocks noGrp="1" noRot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marL="0" indent="1085850" eaLnBrk="1" hangingPunct="1">
              <a:buNone/>
            </a:pPr>
            <a:r>
              <a:rPr lang="zh-CN" altLang="en-US" sz="4000" dirty="0">
                <a:solidFill>
                  <a:schemeClr val="tx2"/>
                </a:solidFill>
                <a:ea typeface="黑体" panose="02010609060101010101" pitchFamily="49" charset="-122"/>
              </a:rPr>
              <a:t>可以看出，在解决矛盾和纠纷的过程中，我们会用到的其中一种方式就是</a:t>
            </a:r>
            <a:r>
              <a:rPr lang="zh-CN" altLang="en-US" sz="4000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“</a:t>
            </a:r>
            <a:r>
              <a:rPr lang="zh-CN" altLang="en-US" sz="4000" dirty="0">
                <a:solidFill>
                  <a:schemeClr val="tx2"/>
                </a:solidFill>
                <a:ea typeface="黑体" panose="02010609060101010101" pitchFamily="49" charset="-122"/>
              </a:rPr>
              <a:t>打</a:t>
            </a:r>
            <a:r>
              <a:rPr lang="zh-CN" altLang="en-US" sz="4000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”</a:t>
            </a:r>
            <a:r>
              <a:rPr lang="zh-CN" altLang="en-US" sz="4000" dirty="0">
                <a:solidFill>
                  <a:schemeClr val="tx2"/>
                </a:solidFill>
                <a:ea typeface="黑体" panose="02010609060101010101" pitchFamily="49" charset="-122"/>
              </a:rPr>
              <a:t>，只不过存在</a:t>
            </a:r>
            <a:r>
              <a:rPr lang="zh-CN" altLang="en-US" sz="4000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“</a:t>
            </a:r>
            <a:r>
              <a:rPr lang="zh-CN" altLang="en-US" sz="4000" dirty="0">
                <a:solidFill>
                  <a:schemeClr val="tx2"/>
                </a:solidFill>
                <a:ea typeface="黑体" panose="02010609060101010101" pitchFamily="49" charset="-122"/>
              </a:rPr>
              <a:t>大打</a:t>
            </a:r>
            <a:r>
              <a:rPr lang="zh-CN" altLang="en-US" sz="4000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”</a:t>
            </a:r>
            <a:r>
              <a:rPr lang="zh-CN" altLang="en-US" sz="4000" dirty="0">
                <a:solidFill>
                  <a:schemeClr val="tx2"/>
                </a:solidFill>
                <a:ea typeface="黑体" panose="02010609060101010101" pitchFamily="49" charset="-122"/>
              </a:rPr>
              <a:t>和</a:t>
            </a:r>
            <a:r>
              <a:rPr lang="zh-CN" altLang="en-US" sz="4000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“</a:t>
            </a:r>
            <a:r>
              <a:rPr lang="zh-CN" altLang="en-US" sz="4000" dirty="0">
                <a:solidFill>
                  <a:schemeClr val="tx2"/>
                </a:solidFill>
                <a:ea typeface="黑体" panose="02010609060101010101" pitchFamily="49" charset="-122"/>
              </a:rPr>
              <a:t>小打</a:t>
            </a:r>
            <a:r>
              <a:rPr lang="zh-CN" altLang="en-US" sz="4000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”</a:t>
            </a:r>
            <a:r>
              <a:rPr lang="zh-CN" altLang="en-US" sz="4000" dirty="0">
                <a:solidFill>
                  <a:schemeClr val="tx2"/>
                </a:solidFill>
                <a:ea typeface="黑体" panose="02010609060101010101" pitchFamily="49" charset="-122"/>
              </a:rPr>
              <a:t>的区分。</a:t>
            </a:r>
            <a:endParaRPr lang="zh-CN" altLang="en-US" sz="4000" dirty="0">
              <a:solidFill>
                <a:schemeClr val="tx2"/>
              </a:solidFill>
              <a:ea typeface="黑体" panose="02010609060101010101" pitchFamily="49" charset="-122"/>
            </a:endParaRPr>
          </a:p>
          <a:p>
            <a:pPr marL="0" indent="1085850" eaLnBrk="1" hangingPunct="1">
              <a:buNone/>
            </a:pPr>
            <a:r>
              <a:rPr lang="zh-CN" altLang="en-US" sz="4000" dirty="0">
                <a:solidFill>
                  <a:schemeClr val="tx2"/>
                </a:solidFill>
                <a:ea typeface="黑体" panose="02010609060101010101" pitchFamily="49" charset="-122"/>
              </a:rPr>
              <a:t>同学间都是</a:t>
            </a:r>
            <a:r>
              <a:rPr lang="zh-CN" altLang="en-US" sz="4000" dirty="0">
                <a:solidFill>
                  <a:srgbClr val="FF3300"/>
                </a:solidFill>
                <a:ea typeface="黑体" panose="02010609060101010101" pitchFamily="49" charset="-122"/>
              </a:rPr>
              <a:t>鸡毛蒜皮的小事</a:t>
            </a:r>
            <a:r>
              <a:rPr lang="zh-CN" altLang="en-US" sz="4000" dirty="0">
                <a:solidFill>
                  <a:schemeClr val="tx2"/>
                </a:solidFill>
                <a:ea typeface="黑体" panose="02010609060101010101" pitchFamily="49" charset="-122"/>
              </a:rPr>
              <a:t>，</a:t>
            </a:r>
            <a:r>
              <a:rPr lang="zh-CN" altLang="en-US" sz="4000" dirty="0">
                <a:solidFill>
                  <a:srgbClr val="FF3300"/>
                </a:solidFill>
                <a:ea typeface="黑体" panose="02010609060101010101" pitchFamily="49" charset="-122"/>
              </a:rPr>
              <a:t>值得</a:t>
            </a:r>
            <a:r>
              <a:rPr lang="zh-CN" altLang="en-US" sz="4000" dirty="0">
                <a:solidFill>
                  <a:schemeClr val="tx2"/>
                </a:solidFill>
                <a:ea typeface="黑体" panose="02010609060101010101" pitchFamily="49" charset="-122"/>
              </a:rPr>
              <a:t>这样大动干戈、大打出手</a:t>
            </a:r>
            <a:r>
              <a:rPr lang="zh-CN" altLang="en-US" sz="4000" dirty="0">
                <a:solidFill>
                  <a:srgbClr val="FF3300"/>
                </a:solidFill>
                <a:ea typeface="黑体" panose="02010609060101010101" pitchFamily="49" charset="-122"/>
              </a:rPr>
              <a:t>吗</a:t>
            </a:r>
            <a:r>
              <a:rPr lang="zh-CN" altLang="en-US" sz="4000" dirty="0">
                <a:solidFill>
                  <a:schemeClr val="tx2"/>
                </a:solidFill>
                <a:ea typeface="黑体" panose="02010609060101010101" pitchFamily="49" charset="-122"/>
              </a:rPr>
              <a:t>？</a:t>
            </a:r>
            <a:endParaRPr lang="zh-CN" altLang="en-US" sz="4000" dirty="0">
              <a:solidFill>
                <a:schemeClr val="tx2"/>
              </a:solidFill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>
    <p:pull dir="r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Rectangle 2"/>
          <p:cNvSpPr>
            <a:spLocks noGrp="1"/>
          </p:cNvSpPr>
          <p:nvPr>
            <p:ph type="ctrTitle"/>
          </p:nvPr>
        </p:nvSpPr>
        <p:spPr>
          <a:xfrm>
            <a:off x="0" y="1773238"/>
            <a:ext cx="8785225" cy="2754312"/>
          </a:xfrm>
        </p:spPr>
        <p:txBody>
          <a:bodyPr vert="horz" wrap="square" lIns="91440" tIns="45720" rIns="91440" bIns="45720" anchor="ctr" anchorCtr="0"/>
          <a:p>
            <a:pPr eaLnBrk="1" hangingPunct="1">
              <a:buClrTx/>
              <a:buSzTx/>
              <a:buFontTx/>
            </a:pPr>
            <a:r>
              <a:rPr lang="zh-CN" altLang="en-US" sz="7200" dirty="0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 （二）</a:t>
            </a:r>
            <a:br>
              <a:rPr lang="zh-CN" altLang="en-US" sz="7200" dirty="0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</a:br>
            <a:r>
              <a:rPr lang="zh-CN" altLang="en-US" sz="5400" dirty="0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校园欺凌的形式及特点</a:t>
            </a:r>
            <a:endParaRPr lang="zh-CN" altLang="en-US" sz="5400" dirty="0">
              <a:solidFill>
                <a:srgbClr val="FF0066"/>
              </a:solidFill>
              <a:latin typeface="黑体" panose="02010609060101010101" pitchFamily="49" charset="-122"/>
              <a:ea typeface="黑体" panose="02010609060101010101" pitchFamily="49" charset="-122"/>
              <a:cs typeface="+mj-cs"/>
            </a:endParaRPr>
          </a:p>
        </p:txBody>
      </p:sp>
    </p:spTree>
  </p:cSld>
  <p:clrMapOvr>
    <a:masterClrMapping/>
  </p:clrMapOvr>
  <p:transition spd="slow">
    <p:pull dir="r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6435" name="Rectangle 3"/>
          <p:cNvSpPr>
            <a:spLocks noGrp="1"/>
          </p:cNvSpPr>
          <p:nvPr>
            <p:ph idx="1"/>
          </p:nvPr>
        </p:nvSpPr>
        <p:spPr>
          <a:xfrm>
            <a:off x="179388" y="1412875"/>
            <a:ext cx="8208962" cy="4464050"/>
          </a:xfrm>
        </p:spPr>
        <p:txBody>
          <a:bodyPr vert="horz" wrap="square" lIns="91440" tIns="45720" rIns="91440" bIns="45720" anchor="t" anchorCtr="0"/>
          <a:p>
            <a:pPr eaLnBrk="1" hangingPunct="1">
              <a:lnSpc>
                <a:spcPct val="80000"/>
              </a:lnSpc>
            </a:pP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蓄意滥用语言、躯体力量、网络、器械等，针对受害者的</a:t>
            </a:r>
            <a:r>
              <a:rPr lang="zh-CN" altLang="en-US" sz="36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身体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zh-CN" altLang="en-US" sz="36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心理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zh-CN" altLang="en-US" sz="36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名誉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zh-CN" altLang="en-US" sz="36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财产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、权利等实施侵害，令其在心灵及肉体上感到痛苦的行为。</a:t>
            </a:r>
            <a:endParaRPr lang="zh-CN" altLang="en-US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发生在</a:t>
            </a:r>
            <a:r>
              <a:rPr lang="zh-CN" altLang="en-US" sz="36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校园内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zh-CN" altLang="en-US" sz="36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上学</a:t>
            </a:r>
            <a:br>
              <a:rPr lang="zh-CN" altLang="en-US" sz="36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或</a:t>
            </a:r>
            <a:r>
              <a:rPr lang="zh-CN" altLang="en-US" sz="36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放学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途中等。</a:t>
            </a:r>
            <a:endParaRPr lang="zh-CN" altLang="en-US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欺凌受害者往往会</a:t>
            </a:r>
            <a:b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zh-CN" altLang="en-US" sz="36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长期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受到欺凌。</a:t>
            </a:r>
            <a:endParaRPr lang="en-US" altLang="zh-CN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459" name="Rectangle 4"/>
          <p:cNvSpPr>
            <a:spLocks noGrp="1" noRot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r>
              <a:rPr lang="zh-CN" altLang="en-US" b="1" dirty="0">
                <a:ea typeface="黑体" panose="02010609060101010101" pitchFamily="49" charset="-122"/>
              </a:rPr>
              <a:t>什么是校园欺凌</a:t>
            </a:r>
            <a:endParaRPr lang="zh-CN" altLang="en-US" b="1" dirty="0">
              <a:ea typeface="黑体" panose="02010609060101010101" pitchFamily="49" charset="-122"/>
            </a:endParaRPr>
          </a:p>
        </p:txBody>
      </p:sp>
      <p:pic>
        <p:nvPicPr>
          <p:cNvPr id="19460" name="Picture 5" descr="2016511103655356"/>
          <p:cNvPicPr>
            <a:picLocks noChangeAspect="1"/>
          </p:cNvPicPr>
          <p:nvPr/>
        </p:nvPicPr>
        <p:blipFill>
          <a:blip r:embed="rId1"/>
          <a:srcRect b="12030"/>
          <a:stretch>
            <a:fillRect/>
          </a:stretch>
        </p:blipFill>
        <p:spPr>
          <a:xfrm>
            <a:off x="5292725" y="3357563"/>
            <a:ext cx="3654425" cy="321468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charRg st="0" end="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6435">
                                            <p:txEl>
                                              <p:charRg st="0" end="6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charRg st="63" end="8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6435">
                                            <p:txEl>
                                              <p:charRg st="63" end="8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charRg st="81" end="9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6435">
                                            <p:txEl>
                                              <p:charRg st="81" end="9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Rectangle 2"/>
          <p:cNvSpPr>
            <a:spLocks noGrp="1" noRot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r>
              <a:rPr lang="zh-CN" altLang="en-US" b="1" dirty="0">
                <a:ea typeface="黑体" panose="02010609060101010101" pitchFamily="49" charset="-122"/>
              </a:rPr>
              <a:t>校园欺凌的具体表现</a:t>
            </a:r>
            <a:endParaRPr lang="zh-CN" altLang="en-US" b="1" dirty="0">
              <a:ea typeface="黑体" panose="02010609060101010101" pitchFamily="49" charset="-122"/>
            </a:endParaRPr>
          </a:p>
        </p:txBody>
      </p:sp>
      <p:sp>
        <p:nvSpPr>
          <p:cNvPr id="20483" name="Rectangle 3"/>
          <p:cNvSpPr>
            <a:spLocks noGrp="1" noRot="1"/>
          </p:cNvSpPr>
          <p:nvPr>
            <p:ph idx="1"/>
          </p:nvPr>
        </p:nvSpPr>
        <p:spPr>
          <a:xfrm>
            <a:off x="250825" y="1341438"/>
            <a:ext cx="8540750" cy="4895850"/>
          </a:xfrm>
        </p:spPr>
        <p:txBody>
          <a:bodyPr vert="horz" wrap="square" lIns="91440" tIns="45720" rIns="91440" bIns="45720" anchor="t" anchorCtr="0"/>
          <a:p>
            <a:pPr eaLnBrk="1" hangingPunct="1">
              <a:lnSpc>
                <a:spcPct val="80000"/>
              </a:lnSpc>
            </a:pPr>
            <a:r>
              <a:rPr lang="zh-CN" altLang="en-US" sz="2800" dirty="0">
                <a:solidFill>
                  <a:srgbClr val="0000FF"/>
                </a:solidFill>
                <a:ea typeface="黑体" panose="02010609060101010101" pitchFamily="49" charset="-122"/>
              </a:rPr>
              <a:t>暴力攻击</a:t>
            </a:r>
            <a:r>
              <a:rPr lang="zh-CN" altLang="en-US" sz="2800" dirty="0">
                <a:ea typeface="黑体" panose="02010609060101010101" pitchFamily="49" charset="-122"/>
              </a:rPr>
              <a:t>受害者，如拳打脚踢、掌掴拍打、推撞绊倒、拉扯头发，甚至使用棍棒、刀具等。</a:t>
            </a:r>
            <a:endParaRPr lang="zh-CN" altLang="en-US" sz="2800" dirty="0">
              <a:ea typeface="黑体" panose="02010609060101010101" pitchFamily="49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zh-CN" altLang="en-US" sz="2800" dirty="0">
                <a:solidFill>
                  <a:srgbClr val="0000FF"/>
                </a:solidFill>
                <a:ea typeface="黑体" panose="02010609060101010101" pitchFamily="49" charset="-122"/>
              </a:rPr>
              <a:t>敲诈勒索</a:t>
            </a:r>
            <a:r>
              <a:rPr lang="zh-CN" altLang="en-US" sz="2800" dirty="0">
                <a:ea typeface="黑体" panose="02010609060101010101" pitchFamily="49" charset="-122"/>
              </a:rPr>
              <a:t>金钱或物品。</a:t>
            </a:r>
            <a:endParaRPr lang="zh-CN" altLang="en-US" sz="2800" dirty="0">
              <a:ea typeface="黑体" panose="02010609060101010101" pitchFamily="49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zh-CN" altLang="en-US" sz="2800" dirty="0">
                <a:solidFill>
                  <a:srgbClr val="0000FF"/>
                </a:solidFill>
                <a:ea typeface="黑体" panose="02010609060101010101" pitchFamily="49" charset="-122"/>
              </a:rPr>
              <a:t>恐吓、威迫</a:t>
            </a:r>
            <a:r>
              <a:rPr lang="zh-CN" altLang="en-US" sz="2800" dirty="0">
                <a:ea typeface="黑体" panose="02010609060101010101" pitchFamily="49" charset="-122"/>
              </a:rPr>
              <a:t>受害者做不想做的，或听从自己命令。</a:t>
            </a:r>
            <a:endParaRPr lang="zh-CN" altLang="en-US" sz="2800" dirty="0">
              <a:ea typeface="黑体" panose="02010609060101010101" pitchFamily="49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zh-CN" altLang="en-US" sz="2800" dirty="0">
                <a:solidFill>
                  <a:srgbClr val="0000FF"/>
                </a:solidFill>
                <a:ea typeface="黑体" panose="02010609060101010101" pitchFamily="49" charset="-122"/>
              </a:rPr>
              <a:t>画</a:t>
            </a:r>
            <a:r>
              <a:rPr lang="zh-CN" altLang="en-US" sz="2800" dirty="0">
                <a:ea typeface="黑体" panose="02010609060101010101" pitchFamily="49" charset="-122"/>
              </a:rPr>
              <a:t>侮辱画，</a:t>
            </a:r>
            <a:r>
              <a:rPr lang="zh-CN" altLang="en-US" sz="2800" dirty="0">
                <a:solidFill>
                  <a:srgbClr val="0000FF"/>
                </a:solidFill>
                <a:ea typeface="黑体" panose="02010609060101010101" pitchFamily="49" charset="-122"/>
              </a:rPr>
              <a:t>喊</a:t>
            </a:r>
            <a:r>
              <a:rPr lang="zh-CN" altLang="en-US" sz="2800" dirty="0">
                <a:ea typeface="黑体" panose="02010609060101010101" pitchFamily="49" charset="-122"/>
              </a:rPr>
              <a:t>侮辱性绰号；</a:t>
            </a:r>
            <a:r>
              <a:rPr lang="zh-CN" altLang="en-US" sz="2800" dirty="0">
                <a:solidFill>
                  <a:srgbClr val="0000FF"/>
                </a:solidFill>
                <a:ea typeface="黑体" panose="02010609060101010101" pitchFamily="49" charset="-122"/>
              </a:rPr>
              <a:t>指责</a:t>
            </a:r>
            <a:r>
              <a:rPr lang="zh-CN" altLang="en-US" sz="2800" dirty="0">
                <a:ea typeface="黑体" panose="02010609060101010101" pitchFamily="49" charset="-122"/>
              </a:rPr>
              <a:t>受害者无用、</a:t>
            </a:r>
            <a:r>
              <a:rPr lang="zh-CN" altLang="en-US" sz="2800" dirty="0">
                <a:solidFill>
                  <a:srgbClr val="0000FF"/>
                </a:solidFill>
                <a:ea typeface="黑体" panose="02010609060101010101" pitchFamily="49" charset="-122"/>
              </a:rPr>
              <a:t>侮辱</a:t>
            </a:r>
            <a:r>
              <a:rPr lang="zh-CN" altLang="en-US" sz="2800" dirty="0">
                <a:ea typeface="黑体" panose="02010609060101010101" pitchFamily="49" charset="-122"/>
              </a:rPr>
              <a:t>人格等。</a:t>
            </a:r>
            <a:endParaRPr lang="zh-CN" altLang="en-US" sz="2800" dirty="0">
              <a:ea typeface="黑体" panose="02010609060101010101" pitchFamily="49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zh-CN" altLang="en-US" sz="2800" dirty="0">
                <a:solidFill>
                  <a:srgbClr val="0000FF"/>
                </a:solidFill>
                <a:ea typeface="黑体" panose="02010609060101010101" pitchFamily="49" charset="-122"/>
              </a:rPr>
              <a:t>散布</a:t>
            </a:r>
            <a:r>
              <a:rPr lang="zh-CN" altLang="en-US" sz="2800" dirty="0">
                <a:ea typeface="黑体" panose="02010609060101010101" pitchFamily="49" charset="-122"/>
              </a:rPr>
              <a:t>受害者的</a:t>
            </a:r>
            <a:r>
              <a:rPr lang="zh-CN" altLang="en-US" sz="2800" dirty="0">
                <a:solidFill>
                  <a:srgbClr val="0000FF"/>
                </a:solidFill>
                <a:ea typeface="黑体" panose="02010609060101010101" pitchFamily="49" charset="-122"/>
              </a:rPr>
              <a:t>谣言和闲话</a:t>
            </a:r>
            <a:r>
              <a:rPr lang="en-US" altLang="zh-CN" sz="2800" dirty="0">
                <a:ea typeface="黑体" panose="02010609060101010101" pitchFamily="49" charset="-122"/>
              </a:rPr>
              <a:t>【</a:t>
            </a:r>
            <a:r>
              <a:rPr lang="zh-CN" altLang="en-US" sz="2800" dirty="0">
                <a:ea typeface="黑体" panose="02010609060101010101" pitchFamily="49" charset="-122"/>
              </a:rPr>
              <a:t>含在网上宣扬</a:t>
            </a:r>
            <a:r>
              <a:rPr lang="en-US" altLang="zh-CN" sz="2800" dirty="0">
                <a:ea typeface="黑体" panose="02010609060101010101" pitchFamily="49" charset="-122"/>
              </a:rPr>
              <a:t>】</a:t>
            </a:r>
            <a:r>
              <a:rPr lang="zh-CN" altLang="en-US" sz="2800" dirty="0">
                <a:ea typeface="黑体" panose="02010609060101010101" pitchFamily="49" charset="-122"/>
              </a:rPr>
              <a:t>。</a:t>
            </a:r>
            <a:endParaRPr lang="zh-CN" altLang="en-US" sz="2800" dirty="0">
              <a:ea typeface="黑体" panose="02010609060101010101" pitchFamily="49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zh-CN" altLang="en-US" sz="2800" dirty="0">
                <a:solidFill>
                  <a:srgbClr val="0000FF"/>
                </a:solidFill>
                <a:ea typeface="黑体" panose="02010609060101010101" pitchFamily="49" charset="-122"/>
              </a:rPr>
              <a:t>干涉</a:t>
            </a:r>
            <a:r>
              <a:rPr lang="zh-CN" altLang="en-US" sz="2800" dirty="0">
                <a:ea typeface="黑体" panose="02010609060101010101" pitchFamily="49" charset="-122"/>
              </a:rPr>
              <a:t>、</a:t>
            </a:r>
            <a:r>
              <a:rPr lang="zh-CN" altLang="en-US" sz="2800" dirty="0">
                <a:solidFill>
                  <a:srgbClr val="0000FF"/>
                </a:solidFill>
                <a:ea typeface="黑体" panose="02010609060101010101" pitchFamily="49" charset="-122"/>
              </a:rPr>
              <a:t>嘲笑</a:t>
            </a:r>
            <a:r>
              <a:rPr lang="zh-CN" altLang="en-US" sz="2800" dirty="0">
                <a:ea typeface="黑体" panose="02010609060101010101" pitchFamily="49" charset="-122"/>
              </a:rPr>
              <a:t>、</a:t>
            </a:r>
            <a:r>
              <a:rPr lang="zh-CN" altLang="en-US" sz="2800" dirty="0">
                <a:solidFill>
                  <a:srgbClr val="0000FF"/>
                </a:solidFill>
                <a:ea typeface="黑体" panose="02010609060101010101" pitchFamily="49" charset="-122"/>
              </a:rPr>
              <a:t>贬损</a:t>
            </a:r>
            <a:r>
              <a:rPr lang="zh-CN" altLang="en-US" sz="2800" dirty="0">
                <a:ea typeface="黑体" panose="02010609060101010101" pitchFamily="49" charset="-122"/>
              </a:rPr>
              <a:t>受害者的财产、书本、衣裳、做事、或其他。</a:t>
            </a:r>
            <a:endParaRPr lang="zh-CN" altLang="en-US" sz="2800" dirty="0">
              <a:ea typeface="黑体" panose="02010609060101010101" pitchFamily="49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zh-CN" altLang="en-US" sz="2800" dirty="0">
                <a:ea typeface="黑体" panose="02010609060101010101" pitchFamily="49" charset="-122"/>
              </a:rPr>
              <a:t>让受害者遭遇麻烦，或令受害者招致处分。</a:t>
            </a:r>
            <a:endParaRPr lang="zh-CN" altLang="en-US" sz="2800" dirty="0">
              <a:ea typeface="黑体" panose="02010609060101010101" pitchFamily="49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zh-CN" altLang="en-US" sz="2800" dirty="0">
                <a:ea typeface="黑体" panose="02010609060101010101" pitchFamily="49" charset="-122"/>
              </a:rPr>
              <a:t>拉帮结派，</a:t>
            </a:r>
            <a:r>
              <a:rPr lang="zh-CN" altLang="en-US" sz="2800" dirty="0">
                <a:solidFill>
                  <a:srgbClr val="0000FF"/>
                </a:solidFill>
                <a:ea typeface="黑体" panose="02010609060101010101" pitchFamily="49" charset="-122"/>
              </a:rPr>
              <a:t>孤立</a:t>
            </a:r>
            <a:r>
              <a:rPr lang="zh-CN" altLang="en-US" sz="2800" dirty="0">
                <a:ea typeface="黑体" panose="02010609060101010101" pitchFamily="49" charset="-122"/>
              </a:rPr>
              <a:t>、</a:t>
            </a:r>
            <a:r>
              <a:rPr lang="zh-CN" altLang="en-US" sz="2800" dirty="0">
                <a:solidFill>
                  <a:srgbClr val="0000FF"/>
                </a:solidFill>
                <a:ea typeface="黑体" panose="02010609060101010101" pitchFamily="49" charset="-122"/>
              </a:rPr>
              <a:t>挤兑</a:t>
            </a:r>
            <a:r>
              <a:rPr lang="zh-CN" altLang="en-US" sz="2800" dirty="0">
                <a:ea typeface="黑体" panose="02010609060101010101" pitchFamily="49" charset="-122"/>
              </a:rPr>
              <a:t>或</a:t>
            </a:r>
            <a:r>
              <a:rPr lang="zh-CN" altLang="en-US" sz="2800" dirty="0">
                <a:solidFill>
                  <a:srgbClr val="0000FF"/>
                </a:solidFill>
                <a:ea typeface="黑体" panose="02010609060101010101" pitchFamily="49" charset="-122"/>
              </a:rPr>
              <a:t>排挤</a:t>
            </a:r>
            <a:r>
              <a:rPr lang="zh-CN" altLang="en-US" sz="2800" dirty="0">
                <a:ea typeface="黑体" panose="02010609060101010101" pitchFamily="49" charset="-122"/>
              </a:rPr>
              <a:t>受害者。</a:t>
            </a:r>
            <a:endParaRPr lang="zh-CN" altLang="en-US" sz="2800" dirty="0">
              <a:ea typeface="黑体" panose="02010609060101010101" pitchFamily="49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…………</a:t>
            </a:r>
            <a:endParaRPr lang="en-US" altLang="zh-CN" sz="2800" dirty="0"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>
    <p:pull dir="r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Rectangle 2"/>
          <p:cNvSpPr>
            <a:spLocks noGrp="1"/>
          </p:cNvSpPr>
          <p:nvPr>
            <p:ph type="ctrTitle"/>
          </p:nvPr>
        </p:nvSpPr>
        <p:spPr>
          <a:xfrm>
            <a:off x="179388" y="260350"/>
            <a:ext cx="8713787" cy="6408738"/>
          </a:xfrm>
        </p:spPr>
        <p:txBody>
          <a:bodyPr vert="horz" wrap="square" lIns="91440" tIns="45720" rIns="91440" bIns="45720" anchor="ctr" anchorCtr="0"/>
          <a:p>
            <a:pPr algn="l" eaLnBrk="1" hangingPunct="1">
              <a:buClrTx/>
              <a:buSzTx/>
              <a:buFontTx/>
            </a:pPr>
            <a:r>
              <a:rPr lang="zh-CN" altLang="en-US" b="1" dirty="0">
                <a:latin typeface="+mj-lt"/>
                <a:ea typeface="黑体" panose="02010609060101010101" pitchFamily="49" charset="-122"/>
                <a:cs typeface="+mj-cs"/>
              </a:rPr>
              <a:t>校园欺凌事件的常见形式：</a:t>
            </a:r>
            <a:br>
              <a:rPr lang="zh-CN" altLang="en-US" b="1" dirty="0">
                <a:solidFill>
                  <a:srgbClr val="FF3300"/>
                </a:solidFill>
                <a:latin typeface="+mj-lt"/>
                <a:ea typeface="+mj-ea"/>
                <a:cs typeface="+mj-cs"/>
              </a:rPr>
            </a:br>
            <a:r>
              <a:rPr lang="zh-CN" altLang="en-US" sz="32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（</a:t>
            </a:r>
            <a:r>
              <a:rPr lang="zh-CN" altLang="zh-CN" sz="32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1</a:t>
            </a:r>
            <a:r>
              <a:rPr lang="zh-CN" altLang="en-US" sz="32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）</a:t>
            </a:r>
            <a:r>
              <a:rPr lang="zh-CN" altLang="en-US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以大欺小</a:t>
            </a:r>
            <a:r>
              <a:rPr lang="zh-CN" altLang="en-US" sz="32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，</a:t>
            </a:r>
            <a:r>
              <a:rPr lang="zh-CN" altLang="en-US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以众欺寡</a:t>
            </a:r>
            <a:r>
              <a:rPr lang="zh-CN" altLang="en-US" sz="32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；</a:t>
            </a:r>
            <a:br>
              <a:rPr lang="zh-CN" altLang="en-US" sz="32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</a:br>
            <a:r>
              <a:rPr lang="zh-CN" altLang="en-US" sz="32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（</a:t>
            </a:r>
            <a:r>
              <a:rPr lang="zh-CN" altLang="zh-CN" sz="32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2</a:t>
            </a:r>
            <a:r>
              <a:rPr lang="zh-CN" altLang="en-US" sz="32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）</a:t>
            </a:r>
            <a:r>
              <a:rPr lang="zh-CN" altLang="en-US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为一点小事</a:t>
            </a:r>
            <a:r>
              <a:rPr lang="zh-CN" altLang="en-US" sz="32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大打出手；</a:t>
            </a:r>
            <a:br>
              <a:rPr lang="zh-CN" altLang="en-US" sz="32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</a:br>
            <a:r>
              <a:rPr lang="zh-CN" altLang="en-US" sz="32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（</a:t>
            </a:r>
            <a:r>
              <a:rPr lang="zh-CN" altLang="zh-CN" sz="32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3</a:t>
            </a:r>
            <a:r>
              <a:rPr lang="zh-CN" altLang="en-US" sz="32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）日常生活中</a:t>
            </a:r>
            <a:r>
              <a:rPr lang="zh-CN" altLang="en-US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言行粗鲁</a:t>
            </a:r>
            <a:r>
              <a:rPr lang="zh-CN" altLang="en-US" sz="32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，引发矛盾； </a:t>
            </a:r>
            <a:br>
              <a:rPr lang="zh-CN" altLang="en-US" sz="32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</a:br>
            <a:r>
              <a:rPr lang="zh-CN" altLang="en-US" sz="32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（</a:t>
            </a:r>
            <a:r>
              <a:rPr lang="zh-CN" altLang="zh-CN" sz="32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4</a:t>
            </a:r>
            <a:r>
              <a:rPr lang="en-US" altLang="zh-CN" sz="32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）</a:t>
            </a:r>
            <a:r>
              <a:rPr lang="zh-CN" altLang="en-US" sz="32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个别学生</a:t>
            </a:r>
            <a:r>
              <a:rPr lang="zh-CN" altLang="en-US" sz="3200" b="1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沾染社会不良风气</a:t>
            </a:r>
            <a:r>
              <a:rPr lang="zh-CN" altLang="en-US" sz="32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，</a:t>
            </a:r>
            <a:r>
              <a:rPr lang="zh-CN" altLang="en-US" sz="3200" b="1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拉帮结派</a:t>
            </a:r>
            <a:r>
              <a:rPr lang="zh-CN" altLang="en-US" sz="32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，称兄道弟、姐妹义气，</a:t>
            </a:r>
            <a:r>
              <a:rPr lang="zh-CN" altLang="en-US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用暴力解决</a:t>
            </a:r>
            <a:r>
              <a:rPr lang="zh-CN" altLang="en-US" sz="32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同学矛盾；</a:t>
            </a:r>
            <a:br>
              <a:rPr lang="zh-CN" altLang="en-US" sz="32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</a:br>
            <a:r>
              <a:rPr lang="zh-CN" altLang="en-US" sz="32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（</a:t>
            </a:r>
            <a:r>
              <a:rPr lang="zh-CN" altLang="zh-CN" sz="32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5</a:t>
            </a:r>
            <a:r>
              <a:rPr lang="zh-CN" altLang="en-US" sz="32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）同学间以暴力争长论短</a:t>
            </a:r>
            <a:r>
              <a:rPr lang="en-US" altLang="zh-CN" sz="32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；</a:t>
            </a:r>
            <a:br>
              <a:rPr lang="en-US" altLang="zh-CN" sz="32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</a:br>
            <a:r>
              <a:rPr lang="zh-CN" altLang="en-US" sz="32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（</a:t>
            </a:r>
            <a:r>
              <a:rPr lang="zh-CN" altLang="zh-CN" sz="32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6</a:t>
            </a:r>
            <a:r>
              <a:rPr lang="zh-CN" altLang="en-US" sz="32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）索要钱物，不给就拳脚相加，威逼利诱。</a:t>
            </a:r>
            <a:br>
              <a:rPr lang="zh-CN" altLang="en-US" sz="32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</a:br>
            <a:r>
              <a:rPr lang="zh-CN" altLang="en-US" sz="32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（</a:t>
            </a:r>
            <a:r>
              <a:rPr lang="en-US" altLang="zh-CN" sz="32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7</a:t>
            </a:r>
            <a:r>
              <a:rPr lang="zh-CN" altLang="en-US" sz="32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）吸烟、喝酒引起的打架斗殴。 </a:t>
            </a:r>
            <a:br>
              <a:rPr lang="zh-CN" altLang="en-US" sz="32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</a:br>
            <a:r>
              <a:rPr lang="zh-CN" altLang="en-US" sz="32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（</a:t>
            </a:r>
            <a:r>
              <a:rPr lang="en-US" altLang="zh-CN" sz="32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8</a:t>
            </a:r>
            <a:r>
              <a:rPr lang="zh-CN" altLang="en-US" sz="32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）不堪长期受辱，</a:t>
            </a:r>
            <a:r>
              <a:rPr lang="zh-CN" altLang="en-US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以暴制暴</a:t>
            </a:r>
            <a:r>
              <a:rPr lang="zh-CN" altLang="en-US" sz="32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。</a:t>
            </a:r>
            <a:r>
              <a:rPr lang="zh-CN" altLang="en-US" sz="32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endParaRPr lang="zh-CN" altLang="en-US" sz="3200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pull dir="r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7458" name="Rectangle 2"/>
          <p:cNvSpPr>
            <a:spLocks noGrp="1"/>
          </p:cNvSpPr>
          <p:nvPr>
            <p:ph idx="1"/>
          </p:nvPr>
        </p:nvSpPr>
        <p:spPr>
          <a:xfrm>
            <a:off x="468313" y="1268413"/>
            <a:ext cx="8229600" cy="5505450"/>
          </a:xfrm>
        </p:spPr>
        <p:txBody>
          <a:bodyPr vert="horz" wrap="square" lIns="91440" tIns="45720" rIns="91440" bIns="45720" anchor="t" anchorCtr="0"/>
          <a:p>
            <a:pPr eaLnBrk="1" hangingPunct="1">
              <a:buNone/>
            </a:pPr>
            <a:r>
              <a:rPr lang="zh-CN" altLang="en-US" sz="4400" b="1" dirty="0">
                <a:solidFill>
                  <a:schemeClr val="tx2"/>
                </a:solidFill>
              </a:rPr>
              <a:t>典型欺凌者</a:t>
            </a:r>
            <a:endParaRPr lang="zh-CN" altLang="en-US" sz="4400" b="1" dirty="0">
              <a:solidFill>
                <a:schemeClr val="tx2"/>
              </a:solidFill>
            </a:endParaRPr>
          </a:p>
          <a:p>
            <a:pPr eaLnBrk="1" hangingPunct="1"/>
            <a:r>
              <a:rPr lang="zh-CN" altLang="en-US" dirty="0">
                <a:ea typeface="黑体" panose="02010609060101010101" pitchFamily="49" charset="-122"/>
              </a:rPr>
              <a:t>霸道和冲动，</a:t>
            </a:r>
            <a:r>
              <a:rPr lang="zh-CN" altLang="en-US" dirty="0">
                <a:solidFill>
                  <a:srgbClr val="0000FF"/>
                </a:solidFill>
                <a:ea typeface="黑体" panose="02010609060101010101" pitchFamily="49" charset="-122"/>
              </a:rPr>
              <a:t>倾向使用暴力</a:t>
            </a:r>
            <a:r>
              <a:rPr lang="zh-CN" altLang="en-US" dirty="0">
                <a:ea typeface="黑体" panose="02010609060101010101" pitchFamily="49" charset="-122"/>
              </a:rPr>
              <a:t>欺压他人。</a:t>
            </a:r>
            <a:endParaRPr lang="zh-CN" altLang="en-US" dirty="0">
              <a:ea typeface="黑体" panose="02010609060101010101" pitchFamily="49" charset="-122"/>
            </a:endParaRPr>
          </a:p>
          <a:p>
            <a:pPr eaLnBrk="1" hangingPunct="1"/>
            <a:r>
              <a:rPr lang="zh-CN" altLang="en-US" dirty="0">
                <a:ea typeface="黑体" panose="02010609060101010101" pitchFamily="49" charset="-122"/>
              </a:rPr>
              <a:t>比较自我中心，对受害同学</a:t>
            </a:r>
            <a:r>
              <a:rPr lang="zh-CN" altLang="en-US" dirty="0">
                <a:solidFill>
                  <a:srgbClr val="0000FF"/>
                </a:solidFill>
                <a:ea typeface="黑体" panose="02010609060101010101" pitchFamily="49" charset="-122"/>
              </a:rPr>
              <a:t>缺少同情心</a:t>
            </a:r>
            <a:r>
              <a:rPr lang="zh-CN" altLang="en-US" dirty="0">
                <a:ea typeface="黑体" panose="02010609060101010101" pitchFamily="49" charset="-122"/>
              </a:rPr>
              <a:t>。</a:t>
            </a:r>
            <a:endParaRPr lang="zh-CN" altLang="en-US" dirty="0">
              <a:ea typeface="黑体" panose="02010609060101010101" pitchFamily="49" charset="-122"/>
            </a:endParaRPr>
          </a:p>
          <a:p>
            <a:pPr eaLnBrk="1" hangingPunct="1"/>
            <a:r>
              <a:rPr lang="zh-CN" altLang="en-US" dirty="0">
                <a:solidFill>
                  <a:srgbClr val="0000FF"/>
                </a:solidFill>
                <a:ea typeface="黑体" panose="02010609060101010101" pitchFamily="49" charset="-122"/>
              </a:rPr>
              <a:t>行为</a:t>
            </a:r>
            <a:r>
              <a:rPr lang="zh-CN" altLang="en-US" dirty="0">
                <a:ea typeface="黑体" panose="02010609060101010101" pitchFamily="49" charset="-122"/>
              </a:rPr>
              <a:t>上比起其他同学</a:t>
            </a:r>
            <a:r>
              <a:rPr lang="zh-CN" altLang="en-US" dirty="0">
                <a:solidFill>
                  <a:srgbClr val="0000FF"/>
                </a:solidFill>
                <a:ea typeface="黑体" panose="02010609060101010101" pitchFamily="49" charset="-122"/>
              </a:rPr>
              <a:t>突出</a:t>
            </a:r>
            <a:r>
              <a:rPr lang="zh-CN" altLang="en-US" dirty="0">
                <a:ea typeface="黑体" panose="02010609060101010101" pitchFamily="49" charset="-122"/>
              </a:rPr>
              <a:t>。</a:t>
            </a:r>
            <a:endParaRPr lang="zh-CN" altLang="en-US" dirty="0">
              <a:ea typeface="黑体" panose="02010609060101010101" pitchFamily="49" charset="-122"/>
            </a:endParaRPr>
          </a:p>
        </p:txBody>
      </p:sp>
      <p:sp>
        <p:nvSpPr>
          <p:cNvPr id="22531" name="Rectangle 4"/>
          <p:cNvSpPr>
            <a:spLocks noGrp="1" noRot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r>
              <a:rPr lang="zh-CN" altLang="en-US" sz="6000" b="1" dirty="0"/>
              <a:t>欺凌者</a:t>
            </a:r>
            <a:endParaRPr lang="zh-CN" altLang="en-US" sz="6000" b="1" dirty="0"/>
          </a:p>
        </p:txBody>
      </p:sp>
      <p:sp>
        <p:nvSpPr>
          <p:cNvPr id="147461" name="Rectangle 5"/>
          <p:cNvSpPr/>
          <p:nvPr/>
        </p:nvSpPr>
        <p:spPr>
          <a:xfrm>
            <a:off x="468313" y="3789363"/>
            <a:ext cx="8229600" cy="266382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500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342900" lvl="0" indent="-342900" eaLnBrk="1" hangingPunct="1">
              <a:buNone/>
            </a:pPr>
            <a:r>
              <a:rPr lang="zh-CN" altLang="en-US" sz="4400" b="1" dirty="0">
                <a:solidFill>
                  <a:schemeClr val="tx2"/>
                </a:solidFill>
              </a:rPr>
              <a:t>被动欺凌者</a:t>
            </a:r>
            <a:endParaRPr lang="zh-CN" altLang="en-US" sz="4400" b="1" dirty="0">
              <a:solidFill>
                <a:schemeClr val="tx2"/>
              </a:solidFill>
            </a:endParaRPr>
          </a:p>
          <a:p>
            <a:pPr marL="342900" lvl="0" indent="-342900" eaLnBrk="1" hangingPunct="1"/>
            <a:r>
              <a:rPr lang="zh-CN" altLang="en-US" dirty="0">
                <a:ea typeface="黑体" panose="02010609060101010101" pitchFamily="49" charset="-122"/>
              </a:rPr>
              <a:t>看见欺凌者的暴力行为得逞，于是</a:t>
            </a:r>
            <a:r>
              <a:rPr lang="zh-CN" altLang="en-US" dirty="0">
                <a:solidFill>
                  <a:srgbClr val="0000FF"/>
                </a:solidFill>
                <a:ea typeface="黑体" panose="02010609060101010101" pitchFamily="49" charset="-122"/>
              </a:rPr>
              <a:t>协助</a:t>
            </a:r>
            <a:r>
              <a:rPr lang="zh-CN" altLang="en-US" dirty="0">
                <a:ea typeface="黑体" panose="02010609060101010101" pitchFamily="49" charset="-122"/>
              </a:rPr>
              <a:t>及</a:t>
            </a:r>
            <a:r>
              <a:rPr lang="zh-CN" altLang="en-US" dirty="0">
                <a:solidFill>
                  <a:srgbClr val="0000FF"/>
                </a:solidFill>
                <a:ea typeface="黑体" panose="02010609060101010101" pitchFamily="49" charset="-122"/>
              </a:rPr>
              <a:t>附和</a:t>
            </a:r>
            <a:r>
              <a:rPr lang="zh-CN" altLang="en-US" dirty="0">
                <a:ea typeface="黑体" panose="02010609060101010101" pitchFamily="49" charset="-122"/>
              </a:rPr>
              <a:t>欺凌者。</a:t>
            </a:r>
            <a:endParaRPr lang="zh-CN" altLang="en-US" dirty="0">
              <a:ea typeface="黑体" panose="02010609060101010101" pitchFamily="49" charset="-122"/>
            </a:endParaRPr>
          </a:p>
          <a:p>
            <a:pPr marL="342900" lvl="0" indent="-342900" eaLnBrk="1" hangingPunct="1"/>
            <a:r>
              <a:rPr lang="zh-CN" altLang="en-US" dirty="0">
                <a:ea typeface="黑体" panose="02010609060101010101" pitchFamily="49" charset="-122"/>
              </a:rPr>
              <a:t>看见受害者受欺凌后，</a:t>
            </a:r>
            <a:r>
              <a:rPr lang="zh-CN" altLang="en-US" dirty="0">
                <a:solidFill>
                  <a:srgbClr val="0000FF"/>
                </a:solidFill>
                <a:ea typeface="黑体" panose="02010609060101010101" pitchFamily="49" charset="-122"/>
              </a:rPr>
              <a:t>嘲笑</a:t>
            </a:r>
            <a:r>
              <a:rPr lang="zh-CN" altLang="en-US" dirty="0">
                <a:ea typeface="黑体" panose="02010609060101010101" pitchFamily="49" charset="-122"/>
              </a:rPr>
              <a:t>受害者无用。</a:t>
            </a:r>
            <a:endParaRPr lang="zh-CN" altLang="en-US" dirty="0"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7458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7458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>
                                            <p:txEl>
                                              <p:charRg st="6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7458">
                                            <p:txEl>
                                              <p:charRg st="6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7458">
                                            <p:txEl>
                                              <p:charRg st="6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>
                                            <p:txEl>
                                              <p:charRg st="24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7458">
                                            <p:txEl>
                                              <p:charRg st="24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7458">
                                            <p:txEl>
                                              <p:charRg st="24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>
                                            <p:txEl>
                                              <p:charRg st="43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7458">
                                            <p:txEl>
                                              <p:charRg st="43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7458">
                                            <p:txEl>
                                              <p:charRg st="43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7461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7461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>
                                            <p:txEl>
                                              <p:charRg st="6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7461">
                                            <p:txEl>
                                              <p:charRg st="6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7461">
                                            <p:txEl>
                                              <p:charRg st="6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>
                                            <p:txEl>
                                              <p:charRg st="31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7461">
                                            <p:txEl>
                                              <p:charRg st="31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7461">
                                            <p:txEl>
                                              <p:charRg st="31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3298" name="Rectangle 2"/>
          <p:cNvSpPr>
            <a:spLocks noGrp="1"/>
          </p:cNvSpPr>
          <p:nvPr>
            <p:ph idx="1"/>
          </p:nvPr>
        </p:nvSpPr>
        <p:spPr>
          <a:xfrm>
            <a:off x="468313" y="1844675"/>
            <a:ext cx="8229600" cy="5505450"/>
          </a:xfrm>
        </p:spPr>
        <p:txBody>
          <a:bodyPr vert="horz" wrap="square" lIns="91440" tIns="45720" rIns="91440" bIns="45720" anchor="t" anchorCtr="0"/>
          <a:p>
            <a:pPr eaLnBrk="1" hangingPunct="1"/>
            <a:r>
              <a:rPr lang="zh-CN" altLang="en-US" dirty="0">
                <a:ea typeface="黑体" panose="02010609060101010101" pitchFamily="49" charset="-122"/>
              </a:rPr>
              <a:t>害羞、</a:t>
            </a:r>
            <a:r>
              <a:rPr lang="zh-CN" altLang="en-US" dirty="0">
                <a:solidFill>
                  <a:srgbClr val="0000FF"/>
                </a:solidFill>
                <a:ea typeface="黑体" panose="02010609060101010101" pitchFamily="49" charset="-122"/>
              </a:rPr>
              <a:t>怕事</a:t>
            </a:r>
            <a:r>
              <a:rPr lang="zh-CN" altLang="en-US" dirty="0">
                <a:ea typeface="黑体" panose="02010609060101010101" pitchFamily="49" charset="-122"/>
              </a:rPr>
              <a:t>，或</a:t>
            </a:r>
            <a:r>
              <a:rPr lang="zh-CN" altLang="en-US" dirty="0">
                <a:solidFill>
                  <a:srgbClr val="0000FF"/>
                </a:solidFill>
                <a:ea typeface="黑体" panose="02010609060101010101" pitchFamily="49" charset="-122"/>
              </a:rPr>
              <a:t>沉默</a:t>
            </a:r>
            <a:r>
              <a:rPr lang="zh-CN" altLang="en-US" dirty="0">
                <a:ea typeface="黑体" panose="02010609060101010101" pitchFamily="49" charset="-122"/>
              </a:rPr>
              <a:t>、</a:t>
            </a:r>
            <a:r>
              <a:rPr lang="zh-CN" altLang="en-US" dirty="0">
                <a:solidFill>
                  <a:srgbClr val="0000FF"/>
                </a:solidFill>
                <a:ea typeface="黑体" panose="02010609060101010101" pitchFamily="49" charset="-122"/>
              </a:rPr>
              <a:t>表达能力不佳</a:t>
            </a:r>
            <a:r>
              <a:rPr lang="zh-CN" altLang="en-US" dirty="0">
                <a:ea typeface="黑体" panose="02010609060101010101" pitchFamily="49" charset="-122"/>
              </a:rPr>
              <a:t>者。</a:t>
            </a:r>
            <a:endParaRPr lang="zh-CN" altLang="en-US" dirty="0">
              <a:ea typeface="黑体" panose="02010609060101010101" pitchFamily="49" charset="-122"/>
            </a:endParaRPr>
          </a:p>
          <a:p>
            <a:pPr eaLnBrk="1" hangingPunct="1"/>
            <a:r>
              <a:rPr lang="zh-CN" altLang="en-US" dirty="0">
                <a:ea typeface="黑体" panose="02010609060101010101" pitchFamily="49" charset="-122"/>
              </a:rPr>
              <a:t>在同学间很</a:t>
            </a:r>
            <a:r>
              <a:rPr lang="zh-CN" altLang="en-US" dirty="0">
                <a:solidFill>
                  <a:srgbClr val="0000FF"/>
                </a:solidFill>
                <a:ea typeface="黑体" panose="02010609060101010101" pitchFamily="49" charset="-122"/>
              </a:rPr>
              <a:t>少有朋友</a:t>
            </a:r>
            <a:r>
              <a:rPr lang="zh-CN" altLang="en-US" dirty="0">
                <a:ea typeface="黑体" panose="02010609060101010101" pitchFamily="49" charset="-122"/>
              </a:rPr>
              <a:t>，十分</a:t>
            </a:r>
            <a:r>
              <a:rPr lang="zh-CN" altLang="en-US" dirty="0">
                <a:solidFill>
                  <a:srgbClr val="0000FF"/>
                </a:solidFill>
                <a:ea typeface="黑体" panose="02010609060101010101" pitchFamily="49" charset="-122"/>
              </a:rPr>
              <a:t>孤单</a:t>
            </a:r>
            <a:r>
              <a:rPr lang="zh-CN" altLang="en-US" dirty="0">
                <a:ea typeface="黑体" panose="02010609060101010101" pitchFamily="49" charset="-122"/>
              </a:rPr>
              <a:t>。</a:t>
            </a:r>
            <a:endParaRPr lang="zh-CN" altLang="en-US" dirty="0">
              <a:ea typeface="黑体" panose="02010609060101010101" pitchFamily="49" charset="-122"/>
            </a:endParaRPr>
          </a:p>
          <a:p>
            <a:pPr eaLnBrk="1" hangingPunct="1"/>
            <a:r>
              <a:rPr lang="zh-CN" altLang="en-US" dirty="0">
                <a:solidFill>
                  <a:srgbClr val="0000FF"/>
                </a:solidFill>
                <a:ea typeface="黑体" panose="02010609060101010101" pitchFamily="49" charset="-122"/>
              </a:rPr>
              <a:t>缺乏</a:t>
            </a:r>
            <a:r>
              <a:rPr lang="zh-CN" altLang="en-US" dirty="0">
                <a:ea typeface="黑体" panose="02010609060101010101" pitchFamily="49" charset="-122"/>
              </a:rPr>
              <a:t>与同学</a:t>
            </a:r>
            <a:r>
              <a:rPr lang="zh-CN" altLang="en-US" dirty="0">
                <a:solidFill>
                  <a:srgbClr val="0000FF"/>
                </a:solidFill>
                <a:ea typeface="黑体" panose="02010609060101010101" pitchFamily="49" charset="-122"/>
              </a:rPr>
              <a:t>相处的技巧</a:t>
            </a:r>
            <a:r>
              <a:rPr lang="zh-CN" altLang="en-US" dirty="0">
                <a:ea typeface="黑体" panose="02010609060101010101" pitchFamily="49" charset="-122"/>
              </a:rPr>
              <a:t>，容易引起同学不满和反感。</a:t>
            </a:r>
            <a:endParaRPr lang="zh-CN" altLang="en-US" dirty="0">
              <a:ea typeface="黑体" panose="02010609060101010101" pitchFamily="49" charset="-122"/>
            </a:endParaRPr>
          </a:p>
          <a:p>
            <a:pPr eaLnBrk="1" hangingPunct="1"/>
            <a:r>
              <a:rPr lang="zh-CN" altLang="en-US" dirty="0">
                <a:ea typeface="黑体" panose="02010609060101010101" pitchFamily="49" charset="-122"/>
              </a:rPr>
              <a:t>身体、或智力</a:t>
            </a:r>
            <a:r>
              <a:rPr lang="zh-CN" altLang="en-US" dirty="0">
                <a:solidFill>
                  <a:srgbClr val="0000FF"/>
                </a:solidFill>
                <a:ea typeface="黑体" panose="02010609060101010101" pitchFamily="49" charset="-122"/>
              </a:rPr>
              <a:t>有一定缺陷</a:t>
            </a:r>
            <a:r>
              <a:rPr lang="zh-CN" altLang="en-US" dirty="0">
                <a:ea typeface="黑体" panose="02010609060101010101" pitchFamily="49" charset="-122"/>
              </a:rPr>
              <a:t>者。</a:t>
            </a:r>
            <a:endParaRPr lang="zh-CN" altLang="en-US" dirty="0">
              <a:ea typeface="黑体" panose="02010609060101010101" pitchFamily="49" charset="-122"/>
            </a:endParaRPr>
          </a:p>
          <a:p>
            <a:pPr eaLnBrk="1" hangingPunct="1"/>
            <a:r>
              <a:rPr lang="zh-CN" altLang="en-US" dirty="0">
                <a:ea typeface="黑体" panose="02010609060101010101" pitchFamily="49" charset="-122"/>
              </a:rPr>
              <a:t>性格或行为上有异于大多数同学。</a:t>
            </a:r>
            <a:endParaRPr lang="zh-CN" altLang="en-US" dirty="0">
              <a:ea typeface="黑体" panose="02010609060101010101" pitchFamily="49" charset="-122"/>
            </a:endParaRPr>
          </a:p>
        </p:txBody>
      </p:sp>
      <p:sp>
        <p:nvSpPr>
          <p:cNvPr id="23555" name="Rectangle 3"/>
          <p:cNvSpPr>
            <a:spLocks noGrp="1" noRot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r>
              <a:rPr lang="zh-CN" altLang="en-US" b="1" dirty="0"/>
              <a:t>被欺凌者</a:t>
            </a:r>
            <a:r>
              <a:rPr lang="zh-CN" altLang="en-US" dirty="0"/>
              <a:t> </a:t>
            </a:r>
            <a:endParaRPr lang="zh-CN" altLang="en-US" dirty="0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8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3298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3298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8">
                                            <p:txEl>
                                              <p:charRg st="19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3298">
                                            <p:txEl>
                                              <p:charRg st="19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3298">
                                            <p:txEl>
                                              <p:charRg st="19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8">
                                            <p:txEl>
                                              <p:charRg st="35" end="5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3298">
                                            <p:txEl>
                                              <p:charRg st="35" end="5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3298">
                                            <p:txEl>
                                              <p:charRg st="35" end="5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8">
                                            <p:txEl>
                                              <p:charRg st="59" end="7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3298">
                                            <p:txEl>
                                              <p:charRg st="59" end="7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3298">
                                            <p:txEl>
                                              <p:charRg st="59" end="7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8">
                                            <p:txEl>
                                              <p:charRg st="73" end="8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3298">
                                            <p:txEl>
                                              <p:charRg st="73" end="8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3298">
                                            <p:txEl>
                                              <p:charRg st="73" end="8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Rectangle 2"/>
          <p:cNvSpPr/>
          <p:nvPr/>
        </p:nvSpPr>
        <p:spPr>
          <a:xfrm>
            <a:off x="0" y="3789363"/>
            <a:ext cx="1739900" cy="3068637"/>
          </a:xfrm>
          <a:prstGeom prst="rect">
            <a:avLst/>
          </a:prstGeom>
          <a:gradFill rotWithShape="1">
            <a:gsLst>
              <a:gs pos="0">
                <a:srgbClr val="000000">
                  <a:alpha val="0"/>
                </a:srgbClr>
              </a:gs>
              <a:gs pos="100000">
                <a:srgbClr val="229BE6">
                  <a:alpha val="79999"/>
                </a:srgbClr>
              </a:gs>
            </a:gsLst>
            <a:lin ang="5400000" scaled="1"/>
            <a:tileRect/>
          </a:gradFill>
          <a:ln w="9525">
            <a:noFill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500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Font typeface="Arial" panose="020B0604020202020204" pitchFamily="34" charset="0"/>
              <a:buNone/>
            </a:pPr>
            <a:endParaRPr lang="zh-CN" altLang="en-US" sz="1800" dirty="0">
              <a:ea typeface="黑体" panose="02010609060101010101" pitchFamily="49" charset="-122"/>
            </a:endParaRPr>
          </a:p>
        </p:txBody>
      </p:sp>
      <p:sp>
        <p:nvSpPr>
          <p:cNvPr id="10243" name="Rectangle 3"/>
          <p:cNvSpPr/>
          <p:nvPr/>
        </p:nvSpPr>
        <p:spPr>
          <a:xfrm>
            <a:off x="0" y="3789363"/>
            <a:ext cx="1739900" cy="3068637"/>
          </a:xfrm>
          <a:prstGeom prst="rect">
            <a:avLst/>
          </a:prstGeom>
          <a:gradFill rotWithShape="1">
            <a:gsLst>
              <a:gs pos="0">
                <a:srgbClr val="000000">
                  <a:alpha val="0"/>
                </a:srgbClr>
              </a:gs>
              <a:gs pos="100000">
                <a:srgbClr val="29CE1C">
                  <a:alpha val="59998"/>
                </a:srgbClr>
              </a:gs>
            </a:gsLst>
            <a:lin ang="5400000" scaled="1"/>
            <a:tileRect/>
          </a:gradFill>
          <a:ln w="9525">
            <a:noFill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500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Font typeface="Arial" panose="020B0604020202020204" pitchFamily="34" charset="0"/>
              <a:buNone/>
            </a:pPr>
            <a:endParaRPr lang="zh-CN" altLang="en-US" sz="1800" dirty="0">
              <a:ea typeface="黑体" panose="02010609060101010101" pitchFamily="49" charset="-122"/>
            </a:endParaRPr>
          </a:p>
        </p:txBody>
      </p:sp>
      <p:grpSp>
        <p:nvGrpSpPr>
          <p:cNvPr id="2" name="Group 4"/>
          <p:cNvGrpSpPr/>
          <p:nvPr/>
        </p:nvGrpSpPr>
        <p:grpSpPr>
          <a:xfrm>
            <a:off x="0" y="-9525"/>
            <a:ext cx="1763713" cy="6867525"/>
            <a:chOff x="0" y="0"/>
            <a:chExt cx="1252" cy="4337"/>
          </a:xfrm>
        </p:grpSpPr>
        <p:sp>
          <p:nvSpPr>
            <p:cNvPr id="6217" name="未知"/>
            <p:cNvSpPr/>
            <p:nvPr/>
          </p:nvSpPr>
          <p:spPr>
            <a:xfrm>
              <a:off x="0" y="0"/>
              <a:ext cx="872" cy="4337"/>
            </a:xfrm>
            <a:custGeom>
              <a:avLst/>
              <a:gdLst>
                <a:gd name="txL" fmla="*/ 0 w 369"/>
                <a:gd name="txT" fmla="*/ 0 h 1836"/>
                <a:gd name="txR" fmla="*/ 369 w 369"/>
                <a:gd name="txB" fmla="*/ 1836 h 1836"/>
              </a:gdLst>
              <a:ahLst/>
              <a:cxnLst>
                <a:cxn ang="0">
                  <a:pos x="1475" y="0"/>
                </a:cxn>
                <a:cxn ang="0">
                  <a:pos x="1352" y="4854"/>
                </a:cxn>
                <a:cxn ang="0">
                  <a:pos x="0" y="10245"/>
                </a:cxn>
              </a:cxnLst>
              <a:rect l="txL" t="txT" r="txR" b="txB"/>
              <a:pathLst>
                <a:path w="369" h="1836">
                  <a:moveTo>
                    <a:pt x="264" y="0"/>
                  </a:moveTo>
                  <a:cubicBezTo>
                    <a:pt x="264" y="0"/>
                    <a:pt x="1" y="330"/>
                    <a:pt x="242" y="870"/>
                  </a:cubicBezTo>
                  <a:cubicBezTo>
                    <a:pt x="369" y="1155"/>
                    <a:pt x="304" y="1365"/>
                    <a:pt x="0" y="1836"/>
                  </a:cubicBezTo>
                </a:path>
              </a:pathLst>
            </a:custGeom>
            <a:noFill/>
            <a:ln w="14288" cap="flat" cmpd="sng">
              <a:solidFill>
                <a:srgbClr val="18A5D8">
                  <a:alpha val="100000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6218" name="未知"/>
            <p:cNvSpPr/>
            <p:nvPr/>
          </p:nvSpPr>
          <p:spPr>
            <a:xfrm>
              <a:off x="7" y="0"/>
              <a:ext cx="893" cy="4337"/>
            </a:xfrm>
            <a:custGeom>
              <a:avLst/>
              <a:gdLst>
                <a:gd name="txL" fmla="*/ 0 w 378"/>
                <a:gd name="txT" fmla="*/ 0 h 1836"/>
                <a:gd name="txR" fmla="*/ 378 w 378"/>
                <a:gd name="txB" fmla="*/ 1836 h 1836"/>
              </a:gdLst>
              <a:ahLst/>
              <a:cxnLst>
                <a:cxn ang="0">
                  <a:pos x="1467" y="0"/>
                </a:cxn>
                <a:cxn ang="0">
                  <a:pos x="1389" y="4854"/>
                </a:cxn>
                <a:cxn ang="0">
                  <a:pos x="172" y="10245"/>
                </a:cxn>
              </a:cxnLst>
              <a:rect l="txL" t="txT" r="txR" b="txB"/>
              <a:pathLst>
                <a:path w="378" h="1836">
                  <a:moveTo>
                    <a:pt x="263" y="0"/>
                  </a:moveTo>
                  <a:cubicBezTo>
                    <a:pt x="263" y="0"/>
                    <a:pt x="0" y="326"/>
                    <a:pt x="249" y="870"/>
                  </a:cubicBezTo>
                  <a:cubicBezTo>
                    <a:pt x="378" y="1154"/>
                    <a:pt x="326" y="1351"/>
                    <a:pt x="31" y="1836"/>
                  </a:cubicBezTo>
                </a:path>
              </a:pathLst>
            </a:custGeom>
            <a:noFill/>
            <a:ln w="14288" cap="flat" cmpd="sng">
              <a:solidFill>
                <a:srgbClr val="199DCC">
                  <a:alpha val="100000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6219" name="未知"/>
            <p:cNvSpPr/>
            <p:nvPr/>
          </p:nvSpPr>
          <p:spPr>
            <a:xfrm>
              <a:off x="14" y="0"/>
              <a:ext cx="917" cy="4337"/>
            </a:xfrm>
            <a:custGeom>
              <a:avLst/>
              <a:gdLst>
                <a:gd name="txL" fmla="*/ 0 w 388"/>
                <a:gd name="txT" fmla="*/ 0 h 1836"/>
                <a:gd name="txR" fmla="*/ 388 w 388"/>
                <a:gd name="txB" fmla="*/ 1836 h 1836"/>
              </a:gdLst>
              <a:ahLst/>
              <a:cxnLst>
                <a:cxn ang="0">
                  <a:pos x="1470" y="0"/>
                </a:cxn>
                <a:cxn ang="0">
                  <a:pos x="1430" y="4854"/>
                </a:cxn>
                <a:cxn ang="0">
                  <a:pos x="347" y="10245"/>
                </a:cxn>
              </a:cxnLst>
              <a:rect l="txL" t="txT" r="txR" b="txB"/>
              <a:pathLst>
                <a:path w="388" h="1836">
                  <a:moveTo>
                    <a:pt x="263" y="0"/>
                  </a:moveTo>
                  <a:cubicBezTo>
                    <a:pt x="263" y="0"/>
                    <a:pt x="0" y="323"/>
                    <a:pt x="256" y="870"/>
                  </a:cubicBezTo>
                  <a:cubicBezTo>
                    <a:pt x="388" y="1152"/>
                    <a:pt x="348" y="1338"/>
                    <a:pt x="62" y="1836"/>
                  </a:cubicBezTo>
                </a:path>
              </a:pathLst>
            </a:custGeom>
            <a:noFill/>
            <a:ln w="14288" cap="flat" cmpd="sng">
              <a:solidFill>
                <a:srgbClr val="1A96C3">
                  <a:alpha val="100000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6220" name="未知"/>
            <p:cNvSpPr/>
            <p:nvPr/>
          </p:nvSpPr>
          <p:spPr>
            <a:xfrm>
              <a:off x="19" y="0"/>
              <a:ext cx="940" cy="4337"/>
            </a:xfrm>
            <a:custGeom>
              <a:avLst/>
              <a:gdLst>
                <a:gd name="txL" fmla="*/ 0 w 398"/>
                <a:gd name="txT" fmla="*/ 0 h 1836"/>
                <a:gd name="txR" fmla="*/ 398 w 398"/>
                <a:gd name="txB" fmla="*/ 1836 h 1836"/>
              </a:gdLst>
              <a:ahLst/>
              <a:cxnLst>
                <a:cxn ang="0">
                  <a:pos x="1467" y="0"/>
                </a:cxn>
                <a:cxn ang="0">
                  <a:pos x="1474" y="4854"/>
                </a:cxn>
                <a:cxn ang="0">
                  <a:pos x="524" y="10245"/>
                </a:cxn>
              </a:cxnLst>
              <a:rect l="txL" t="txT" r="txR" b="txB"/>
              <a:pathLst>
                <a:path w="398" h="1836">
                  <a:moveTo>
                    <a:pt x="263" y="0"/>
                  </a:moveTo>
                  <a:cubicBezTo>
                    <a:pt x="263" y="0"/>
                    <a:pt x="0" y="320"/>
                    <a:pt x="264" y="870"/>
                  </a:cubicBezTo>
                  <a:cubicBezTo>
                    <a:pt x="398" y="1151"/>
                    <a:pt x="371" y="1324"/>
                    <a:pt x="94" y="1836"/>
                  </a:cubicBezTo>
                </a:path>
              </a:pathLst>
            </a:custGeom>
            <a:noFill/>
            <a:ln w="14288" cap="flat" cmpd="sng">
              <a:solidFill>
                <a:srgbClr val="1A8FBA">
                  <a:alpha val="100000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6221" name="未知"/>
            <p:cNvSpPr/>
            <p:nvPr/>
          </p:nvSpPr>
          <p:spPr>
            <a:xfrm>
              <a:off x="24" y="0"/>
              <a:ext cx="964" cy="4337"/>
            </a:xfrm>
            <a:custGeom>
              <a:avLst/>
              <a:gdLst>
                <a:gd name="txL" fmla="*/ 0 w 408"/>
                <a:gd name="txT" fmla="*/ 0 h 1836"/>
                <a:gd name="txR" fmla="*/ 408 w 408"/>
                <a:gd name="txB" fmla="*/ 1836 h 1836"/>
              </a:gdLst>
              <a:ahLst/>
              <a:cxnLst>
                <a:cxn ang="0">
                  <a:pos x="1474" y="0"/>
                </a:cxn>
                <a:cxn ang="0">
                  <a:pos x="1512" y="4854"/>
                </a:cxn>
                <a:cxn ang="0">
                  <a:pos x="697" y="10245"/>
                </a:cxn>
              </a:cxnLst>
              <a:rect l="txL" t="txT" r="txR" b="txB"/>
              <a:pathLst>
                <a:path w="408" h="1836">
                  <a:moveTo>
                    <a:pt x="264" y="0"/>
                  </a:moveTo>
                  <a:cubicBezTo>
                    <a:pt x="264" y="0"/>
                    <a:pt x="0" y="317"/>
                    <a:pt x="271" y="870"/>
                  </a:cubicBezTo>
                  <a:cubicBezTo>
                    <a:pt x="408" y="1150"/>
                    <a:pt x="395" y="1310"/>
                    <a:pt x="125" y="1836"/>
                  </a:cubicBezTo>
                </a:path>
              </a:pathLst>
            </a:custGeom>
            <a:noFill/>
            <a:ln w="14288" cap="flat" cmpd="sng">
              <a:solidFill>
                <a:srgbClr val="1888B2">
                  <a:alpha val="100000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6222" name="未知"/>
            <p:cNvSpPr/>
            <p:nvPr/>
          </p:nvSpPr>
          <p:spPr>
            <a:xfrm>
              <a:off x="29" y="0"/>
              <a:ext cx="987" cy="4337"/>
            </a:xfrm>
            <a:custGeom>
              <a:avLst/>
              <a:gdLst>
                <a:gd name="txL" fmla="*/ 0 w 418"/>
                <a:gd name="txT" fmla="*/ 0 h 1836"/>
                <a:gd name="txR" fmla="*/ 418 w 418"/>
                <a:gd name="txB" fmla="*/ 1836 h 1836"/>
              </a:gdLst>
              <a:ahLst/>
              <a:cxnLst>
                <a:cxn ang="0">
                  <a:pos x="1471" y="0"/>
                </a:cxn>
                <a:cxn ang="0">
                  <a:pos x="1556" y="4854"/>
                </a:cxn>
                <a:cxn ang="0">
                  <a:pos x="876" y="10245"/>
                </a:cxn>
              </a:cxnLst>
              <a:rect l="txL" t="txT" r="txR" b="txB"/>
              <a:pathLst>
                <a:path w="418" h="1836">
                  <a:moveTo>
                    <a:pt x="264" y="0"/>
                  </a:moveTo>
                  <a:cubicBezTo>
                    <a:pt x="264" y="0"/>
                    <a:pt x="0" y="314"/>
                    <a:pt x="279" y="870"/>
                  </a:cubicBezTo>
                  <a:cubicBezTo>
                    <a:pt x="418" y="1149"/>
                    <a:pt x="418" y="1296"/>
                    <a:pt x="157" y="1836"/>
                  </a:cubicBezTo>
                </a:path>
              </a:pathLst>
            </a:custGeom>
            <a:noFill/>
            <a:ln w="14288" cap="flat" cmpd="sng">
              <a:solidFill>
                <a:srgbClr val="1A82AA">
                  <a:alpha val="100000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6223" name="未知"/>
            <p:cNvSpPr/>
            <p:nvPr/>
          </p:nvSpPr>
          <p:spPr>
            <a:xfrm>
              <a:off x="36" y="0"/>
              <a:ext cx="1039" cy="4337"/>
            </a:xfrm>
            <a:custGeom>
              <a:avLst/>
              <a:gdLst>
                <a:gd name="txL" fmla="*/ 0 w 440"/>
                <a:gd name="txT" fmla="*/ 0 h 1836"/>
                <a:gd name="txR" fmla="*/ 440 w 440"/>
                <a:gd name="txB" fmla="*/ 1836 h 1836"/>
              </a:gdLst>
              <a:ahLst/>
              <a:cxnLst>
                <a:cxn ang="0">
                  <a:pos x="1466" y="0"/>
                </a:cxn>
                <a:cxn ang="0">
                  <a:pos x="1594" y="4854"/>
                </a:cxn>
                <a:cxn ang="0">
                  <a:pos x="1048" y="10245"/>
                </a:cxn>
              </a:cxnLst>
              <a:rect l="txL" t="txT" r="txR" b="txB"/>
              <a:pathLst>
                <a:path w="440" h="1836">
                  <a:moveTo>
                    <a:pt x="263" y="0"/>
                  </a:moveTo>
                  <a:cubicBezTo>
                    <a:pt x="263" y="0"/>
                    <a:pt x="0" y="311"/>
                    <a:pt x="286" y="870"/>
                  </a:cubicBezTo>
                  <a:cubicBezTo>
                    <a:pt x="428" y="1148"/>
                    <a:pt x="440" y="1282"/>
                    <a:pt x="188" y="1836"/>
                  </a:cubicBezTo>
                </a:path>
              </a:pathLst>
            </a:custGeom>
            <a:noFill/>
            <a:ln w="14288" cap="flat" cmpd="sng">
              <a:solidFill>
                <a:srgbClr val="187CA2">
                  <a:alpha val="100000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6224" name="未知"/>
            <p:cNvSpPr/>
            <p:nvPr/>
          </p:nvSpPr>
          <p:spPr>
            <a:xfrm>
              <a:off x="40" y="0"/>
              <a:ext cx="1094" cy="4337"/>
            </a:xfrm>
            <a:custGeom>
              <a:avLst/>
              <a:gdLst>
                <a:gd name="txL" fmla="*/ 0 w 463"/>
                <a:gd name="txT" fmla="*/ 0 h 1836"/>
                <a:gd name="txR" fmla="*/ 463 w 463"/>
                <a:gd name="txB" fmla="*/ 1836 h 1836"/>
              </a:gdLst>
              <a:ahLst/>
              <a:cxnLst>
                <a:cxn ang="0">
                  <a:pos x="1474" y="0"/>
                </a:cxn>
                <a:cxn ang="0">
                  <a:pos x="1642" y="4854"/>
                </a:cxn>
                <a:cxn ang="0">
                  <a:pos x="1229" y="10245"/>
                </a:cxn>
              </a:cxnLst>
              <a:rect l="txL" t="txT" r="txR" b="txB"/>
              <a:pathLst>
                <a:path w="463" h="1836">
                  <a:moveTo>
                    <a:pt x="264" y="0"/>
                  </a:moveTo>
                  <a:cubicBezTo>
                    <a:pt x="264" y="0"/>
                    <a:pt x="0" y="308"/>
                    <a:pt x="294" y="870"/>
                  </a:cubicBezTo>
                  <a:cubicBezTo>
                    <a:pt x="438" y="1146"/>
                    <a:pt x="463" y="1268"/>
                    <a:pt x="220" y="1836"/>
                  </a:cubicBezTo>
                </a:path>
              </a:pathLst>
            </a:custGeom>
            <a:noFill/>
            <a:ln w="14288" cap="flat" cmpd="sng">
              <a:solidFill>
                <a:srgbClr val="15769B">
                  <a:alpha val="100000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6225" name="未知"/>
            <p:cNvSpPr/>
            <p:nvPr/>
          </p:nvSpPr>
          <p:spPr>
            <a:xfrm>
              <a:off x="45" y="0"/>
              <a:ext cx="1148" cy="4337"/>
            </a:xfrm>
            <a:custGeom>
              <a:avLst/>
              <a:gdLst>
                <a:gd name="txL" fmla="*/ 0 w 486"/>
                <a:gd name="txT" fmla="*/ 0 h 1836"/>
                <a:gd name="txR" fmla="*/ 486 w 486"/>
                <a:gd name="txB" fmla="*/ 1836 h 1836"/>
              </a:gdLst>
              <a:ahLst/>
              <a:cxnLst>
                <a:cxn ang="0">
                  <a:pos x="1474" y="0"/>
                </a:cxn>
                <a:cxn ang="0">
                  <a:pos x="1684" y="4854"/>
                </a:cxn>
                <a:cxn ang="0">
                  <a:pos x="1405" y="10245"/>
                </a:cxn>
              </a:cxnLst>
              <a:rect l="txL" t="txT" r="txR" b="txB"/>
              <a:pathLst>
                <a:path w="486" h="1836">
                  <a:moveTo>
                    <a:pt x="264" y="0"/>
                  </a:moveTo>
                  <a:cubicBezTo>
                    <a:pt x="264" y="0"/>
                    <a:pt x="0" y="304"/>
                    <a:pt x="302" y="870"/>
                  </a:cubicBezTo>
                  <a:cubicBezTo>
                    <a:pt x="448" y="1145"/>
                    <a:pt x="486" y="1254"/>
                    <a:pt x="252" y="1836"/>
                  </a:cubicBezTo>
                </a:path>
              </a:pathLst>
            </a:custGeom>
            <a:noFill/>
            <a:ln w="14288" cap="flat" cmpd="sng">
              <a:solidFill>
                <a:srgbClr val="157194">
                  <a:alpha val="100000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6226" name="未知"/>
            <p:cNvSpPr/>
            <p:nvPr/>
          </p:nvSpPr>
          <p:spPr>
            <a:xfrm>
              <a:off x="50" y="0"/>
              <a:ext cx="1202" cy="4337"/>
            </a:xfrm>
            <a:custGeom>
              <a:avLst/>
              <a:gdLst>
                <a:gd name="txL" fmla="*/ 0 w 509"/>
                <a:gd name="txT" fmla="*/ 0 h 1836"/>
                <a:gd name="txR" fmla="*/ 509 w 509"/>
                <a:gd name="txB" fmla="*/ 1836 h 1836"/>
              </a:gdLst>
              <a:ahLst/>
              <a:cxnLst>
                <a:cxn ang="0">
                  <a:pos x="1471" y="0"/>
                </a:cxn>
                <a:cxn ang="0">
                  <a:pos x="1724" y="4854"/>
                </a:cxn>
                <a:cxn ang="0">
                  <a:pos x="1577" y="10245"/>
                </a:cxn>
              </a:cxnLst>
              <a:rect l="txL" t="txT" r="txR" b="txB"/>
              <a:pathLst>
                <a:path w="509" h="1836">
                  <a:moveTo>
                    <a:pt x="264" y="0"/>
                  </a:moveTo>
                  <a:cubicBezTo>
                    <a:pt x="264" y="0"/>
                    <a:pt x="0" y="301"/>
                    <a:pt x="309" y="870"/>
                  </a:cubicBezTo>
                  <a:cubicBezTo>
                    <a:pt x="458" y="1144"/>
                    <a:pt x="509" y="1241"/>
                    <a:pt x="283" y="1836"/>
                  </a:cubicBezTo>
                </a:path>
              </a:pathLst>
            </a:custGeom>
            <a:noFill/>
            <a:ln w="14288" cap="flat" cmpd="sng">
              <a:solidFill>
                <a:srgbClr val="136B8D">
                  <a:alpha val="100000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3" name="Group 15"/>
          <p:cNvGrpSpPr/>
          <p:nvPr/>
        </p:nvGrpSpPr>
        <p:grpSpPr>
          <a:xfrm>
            <a:off x="0" y="-9525"/>
            <a:ext cx="1763713" cy="6867525"/>
            <a:chOff x="0" y="0"/>
            <a:chExt cx="1252" cy="4337"/>
          </a:xfrm>
        </p:grpSpPr>
        <p:sp>
          <p:nvSpPr>
            <p:cNvPr id="6207" name="未知"/>
            <p:cNvSpPr/>
            <p:nvPr/>
          </p:nvSpPr>
          <p:spPr>
            <a:xfrm>
              <a:off x="0" y="0"/>
              <a:ext cx="872" cy="4337"/>
            </a:xfrm>
            <a:custGeom>
              <a:avLst/>
              <a:gdLst>
                <a:gd name="txL" fmla="*/ 0 w 369"/>
                <a:gd name="txT" fmla="*/ 0 h 1836"/>
                <a:gd name="txR" fmla="*/ 369 w 369"/>
                <a:gd name="txB" fmla="*/ 1836 h 1836"/>
              </a:gdLst>
              <a:ahLst/>
              <a:cxnLst>
                <a:cxn ang="0">
                  <a:pos x="1475" y="0"/>
                </a:cxn>
                <a:cxn ang="0">
                  <a:pos x="1352" y="4854"/>
                </a:cxn>
                <a:cxn ang="0">
                  <a:pos x="0" y="10245"/>
                </a:cxn>
              </a:cxnLst>
              <a:rect l="txL" t="txT" r="txR" b="txB"/>
              <a:pathLst>
                <a:path w="369" h="1836">
                  <a:moveTo>
                    <a:pt x="264" y="0"/>
                  </a:moveTo>
                  <a:cubicBezTo>
                    <a:pt x="264" y="0"/>
                    <a:pt x="1" y="330"/>
                    <a:pt x="242" y="870"/>
                  </a:cubicBezTo>
                  <a:cubicBezTo>
                    <a:pt x="369" y="1155"/>
                    <a:pt x="304" y="1365"/>
                    <a:pt x="0" y="1836"/>
                  </a:cubicBezTo>
                </a:path>
              </a:pathLst>
            </a:custGeom>
            <a:noFill/>
            <a:ln w="14288" cap="flat" cmpd="sng">
              <a:solidFill>
                <a:srgbClr val="53B848">
                  <a:alpha val="100000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6208" name="未知"/>
            <p:cNvSpPr/>
            <p:nvPr/>
          </p:nvSpPr>
          <p:spPr>
            <a:xfrm>
              <a:off x="7" y="0"/>
              <a:ext cx="893" cy="4337"/>
            </a:xfrm>
            <a:custGeom>
              <a:avLst/>
              <a:gdLst>
                <a:gd name="txL" fmla="*/ 0 w 378"/>
                <a:gd name="txT" fmla="*/ 0 h 1836"/>
                <a:gd name="txR" fmla="*/ 378 w 378"/>
                <a:gd name="txB" fmla="*/ 1836 h 1836"/>
              </a:gdLst>
              <a:ahLst/>
              <a:cxnLst>
                <a:cxn ang="0">
                  <a:pos x="1467" y="0"/>
                </a:cxn>
                <a:cxn ang="0">
                  <a:pos x="1389" y="4854"/>
                </a:cxn>
                <a:cxn ang="0">
                  <a:pos x="172" y="10245"/>
                </a:cxn>
              </a:cxnLst>
              <a:rect l="txL" t="txT" r="txR" b="txB"/>
              <a:pathLst>
                <a:path w="378" h="1836">
                  <a:moveTo>
                    <a:pt x="263" y="0"/>
                  </a:moveTo>
                  <a:cubicBezTo>
                    <a:pt x="263" y="0"/>
                    <a:pt x="0" y="326"/>
                    <a:pt x="249" y="870"/>
                  </a:cubicBezTo>
                  <a:cubicBezTo>
                    <a:pt x="378" y="1154"/>
                    <a:pt x="326" y="1351"/>
                    <a:pt x="31" y="1836"/>
                  </a:cubicBezTo>
                </a:path>
              </a:pathLst>
            </a:custGeom>
            <a:noFill/>
            <a:ln w="14288" cap="flat" cmpd="sng">
              <a:solidFill>
                <a:srgbClr val="4FB147">
                  <a:alpha val="100000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6209" name="未知"/>
            <p:cNvSpPr/>
            <p:nvPr/>
          </p:nvSpPr>
          <p:spPr>
            <a:xfrm>
              <a:off x="14" y="0"/>
              <a:ext cx="917" cy="4337"/>
            </a:xfrm>
            <a:custGeom>
              <a:avLst/>
              <a:gdLst>
                <a:gd name="txL" fmla="*/ 0 w 388"/>
                <a:gd name="txT" fmla="*/ 0 h 1836"/>
                <a:gd name="txR" fmla="*/ 388 w 388"/>
                <a:gd name="txB" fmla="*/ 1836 h 1836"/>
              </a:gdLst>
              <a:ahLst/>
              <a:cxnLst>
                <a:cxn ang="0">
                  <a:pos x="1470" y="0"/>
                </a:cxn>
                <a:cxn ang="0">
                  <a:pos x="1430" y="4854"/>
                </a:cxn>
                <a:cxn ang="0">
                  <a:pos x="347" y="10245"/>
                </a:cxn>
              </a:cxnLst>
              <a:rect l="txL" t="txT" r="txR" b="txB"/>
              <a:pathLst>
                <a:path w="388" h="1836">
                  <a:moveTo>
                    <a:pt x="263" y="0"/>
                  </a:moveTo>
                  <a:cubicBezTo>
                    <a:pt x="263" y="0"/>
                    <a:pt x="0" y="323"/>
                    <a:pt x="256" y="870"/>
                  </a:cubicBezTo>
                  <a:cubicBezTo>
                    <a:pt x="388" y="1152"/>
                    <a:pt x="348" y="1338"/>
                    <a:pt x="62" y="1836"/>
                  </a:cubicBezTo>
                </a:path>
              </a:pathLst>
            </a:custGeom>
            <a:noFill/>
            <a:ln w="14288" cap="flat" cmpd="sng">
              <a:solidFill>
                <a:srgbClr val="48AC47">
                  <a:alpha val="100000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6210" name="未知"/>
            <p:cNvSpPr/>
            <p:nvPr/>
          </p:nvSpPr>
          <p:spPr>
            <a:xfrm>
              <a:off x="19" y="0"/>
              <a:ext cx="940" cy="4337"/>
            </a:xfrm>
            <a:custGeom>
              <a:avLst/>
              <a:gdLst>
                <a:gd name="txL" fmla="*/ 0 w 398"/>
                <a:gd name="txT" fmla="*/ 0 h 1836"/>
                <a:gd name="txR" fmla="*/ 398 w 398"/>
                <a:gd name="txB" fmla="*/ 1836 h 1836"/>
              </a:gdLst>
              <a:ahLst/>
              <a:cxnLst>
                <a:cxn ang="0">
                  <a:pos x="1467" y="0"/>
                </a:cxn>
                <a:cxn ang="0">
                  <a:pos x="1474" y="4854"/>
                </a:cxn>
                <a:cxn ang="0">
                  <a:pos x="524" y="10245"/>
                </a:cxn>
              </a:cxnLst>
              <a:rect l="txL" t="txT" r="txR" b="txB"/>
              <a:pathLst>
                <a:path w="398" h="1836">
                  <a:moveTo>
                    <a:pt x="263" y="0"/>
                  </a:moveTo>
                  <a:cubicBezTo>
                    <a:pt x="263" y="0"/>
                    <a:pt x="0" y="320"/>
                    <a:pt x="264" y="870"/>
                  </a:cubicBezTo>
                  <a:cubicBezTo>
                    <a:pt x="398" y="1151"/>
                    <a:pt x="371" y="1324"/>
                    <a:pt x="94" y="1836"/>
                  </a:cubicBezTo>
                </a:path>
              </a:pathLst>
            </a:custGeom>
            <a:noFill/>
            <a:ln w="14288" cap="flat" cmpd="sng">
              <a:solidFill>
                <a:srgbClr val="43A746">
                  <a:alpha val="100000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6211" name="未知"/>
            <p:cNvSpPr/>
            <p:nvPr/>
          </p:nvSpPr>
          <p:spPr>
            <a:xfrm>
              <a:off x="24" y="0"/>
              <a:ext cx="964" cy="4337"/>
            </a:xfrm>
            <a:custGeom>
              <a:avLst/>
              <a:gdLst>
                <a:gd name="txL" fmla="*/ 0 w 408"/>
                <a:gd name="txT" fmla="*/ 0 h 1836"/>
                <a:gd name="txR" fmla="*/ 408 w 408"/>
                <a:gd name="txB" fmla="*/ 1836 h 1836"/>
              </a:gdLst>
              <a:ahLst/>
              <a:cxnLst>
                <a:cxn ang="0">
                  <a:pos x="1474" y="0"/>
                </a:cxn>
                <a:cxn ang="0">
                  <a:pos x="1512" y="4854"/>
                </a:cxn>
                <a:cxn ang="0">
                  <a:pos x="697" y="10245"/>
                </a:cxn>
              </a:cxnLst>
              <a:rect l="txL" t="txT" r="txR" b="txB"/>
              <a:pathLst>
                <a:path w="408" h="1836">
                  <a:moveTo>
                    <a:pt x="264" y="0"/>
                  </a:moveTo>
                  <a:cubicBezTo>
                    <a:pt x="264" y="0"/>
                    <a:pt x="0" y="317"/>
                    <a:pt x="271" y="870"/>
                  </a:cubicBezTo>
                  <a:cubicBezTo>
                    <a:pt x="408" y="1150"/>
                    <a:pt x="395" y="1310"/>
                    <a:pt x="125" y="1836"/>
                  </a:cubicBezTo>
                </a:path>
              </a:pathLst>
            </a:custGeom>
            <a:noFill/>
            <a:ln w="14288" cap="flat" cmpd="sng">
              <a:solidFill>
                <a:srgbClr val="3CA246">
                  <a:alpha val="100000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6212" name="未知"/>
            <p:cNvSpPr/>
            <p:nvPr/>
          </p:nvSpPr>
          <p:spPr>
            <a:xfrm>
              <a:off x="29" y="0"/>
              <a:ext cx="987" cy="4337"/>
            </a:xfrm>
            <a:custGeom>
              <a:avLst/>
              <a:gdLst>
                <a:gd name="txL" fmla="*/ 0 w 418"/>
                <a:gd name="txT" fmla="*/ 0 h 1836"/>
                <a:gd name="txR" fmla="*/ 418 w 418"/>
                <a:gd name="txB" fmla="*/ 1836 h 1836"/>
              </a:gdLst>
              <a:ahLst/>
              <a:cxnLst>
                <a:cxn ang="0">
                  <a:pos x="1471" y="0"/>
                </a:cxn>
                <a:cxn ang="0">
                  <a:pos x="1556" y="4854"/>
                </a:cxn>
                <a:cxn ang="0">
                  <a:pos x="876" y="10245"/>
                </a:cxn>
              </a:cxnLst>
              <a:rect l="txL" t="txT" r="txR" b="txB"/>
              <a:pathLst>
                <a:path w="418" h="1836">
                  <a:moveTo>
                    <a:pt x="264" y="0"/>
                  </a:moveTo>
                  <a:cubicBezTo>
                    <a:pt x="264" y="0"/>
                    <a:pt x="0" y="314"/>
                    <a:pt x="279" y="870"/>
                  </a:cubicBezTo>
                  <a:cubicBezTo>
                    <a:pt x="418" y="1149"/>
                    <a:pt x="418" y="1296"/>
                    <a:pt x="157" y="1836"/>
                  </a:cubicBezTo>
                </a:path>
              </a:pathLst>
            </a:custGeom>
            <a:noFill/>
            <a:ln w="14288" cap="flat" cmpd="sng">
              <a:solidFill>
                <a:srgbClr val="369E46">
                  <a:alpha val="100000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6213" name="未知"/>
            <p:cNvSpPr/>
            <p:nvPr/>
          </p:nvSpPr>
          <p:spPr>
            <a:xfrm>
              <a:off x="36" y="0"/>
              <a:ext cx="1039" cy="4337"/>
            </a:xfrm>
            <a:custGeom>
              <a:avLst/>
              <a:gdLst>
                <a:gd name="txL" fmla="*/ 0 w 440"/>
                <a:gd name="txT" fmla="*/ 0 h 1836"/>
                <a:gd name="txR" fmla="*/ 440 w 440"/>
                <a:gd name="txB" fmla="*/ 1836 h 1836"/>
              </a:gdLst>
              <a:ahLst/>
              <a:cxnLst>
                <a:cxn ang="0">
                  <a:pos x="1466" y="0"/>
                </a:cxn>
                <a:cxn ang="0">
                  <a:pos x="1594" y="4854"/>
                </a:cxn>
                <a:cxn ang="0">
                  <a:pos x="1048" y="10245"/>
                </a:cxn>
              </a:cxnLst>
              <a:rect l="txL" t="txT" r="txR" b="txB"/>
              <a:pathLst>
                <a:path w="440" h="1836">
                  <a:moveTo>
                    <a:pt x="263" y="0"/>
                  </a:moveTo>
                  <a:cubicBezTo>
                    <a:pt x="263" y="0"/>
                    <a:pt x="0" y="311"/>
                    <a:pt x="286" y="870"/>
                  </a:cubicBezTo>
                  <a:cubicBezTo>
                    <a:pt x="428" y="1148"/>
                    <a:pt x="440" y="1282"/>
                    <a:pt x="188" y="1836"/>
                  </a:cubicBezTo>
                </a:path>
              </a:pathLst>
            </a:custGeom>
            <a:noFill/>
            <a:ln w="14288" cap="flat" cmpd="sng">
              <a:solidFill>
                <a:srgbClr val="2F9946">
                  <a:alpha val="100000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6214" name="未知"/>
            <p:cNvSpPr/>
            <p:nvPr/>
          </p:nvSpPr>
          <p:spPr>
            <a:xfrm>
              <a:off x="40" y="0"/>
              <a:ext cx="1094" cy="4337"/>
            </a:xfrm>
            <a:custGeom>
              <a:avLst/>
              <a:gdLst>
                <a:gd name="txL" fmla="*/ 0 w 463"/>
                <a:gd name="txT" fmla="*/ 0 h 1836"/>
                <a:gd name="txR" fmla="*/ 463 w 463"/>
                <a:gd name="txB" fmla="*/ 1836 h 1836"/>
              </a:gdLst>
              <a:ahLst/>
              <a:cxnLst>
                <a:cxn ang="0">
                  <a:pos x="1474" y="0"/>
                </a:cxn>
                <a:cxn ang="0">
                  <a:pos x="1642" y="4854"/>
                </a:cxn>
                <a:cxn ang="0">
                  <a:pos x="1229" y="10245"/>
                </a:cxn>
              </a:cxnLst>
              <a:rect l="txL" t="txT" r="txR" b="txB"/>
              <a:pathLst>
                <a:path w="463" h="1836">
                  <a:moveTo>
                    <a:pt x="264" y="0"/>
                  </a:moveTo>
                  <a:cubicBezTo>
                    <a:pt x="264" y="0"/>
                    <a:pt x="0" y="308"/>
                    <a:pt x="294" y="870"/>
                  </a:cubicBezTo>
                  <a:cubicBezTo>
                    <a:pt x="438" y="1146"/>
                    <a:pt x="463" y="1268"/>
                    <a:pt x="220" y="1836"/>
                  </a:cubicBezTo>
                </a:path>
              </a:pathLst>
            </a:custGeom>
            <a:noFill/>
            <a:ln w="14288" cap="flat" cmpd="sng">
              <a:solidFill>
                <a:srgbClr val="2A9545">
                  <a:alpha val="100000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6215" name="未知"/>
            <p:cNvSpPr/>
            <p:nvPr/>
          </p:nvSpPr>
          <p:spPr>
            <a:xfrm>
              <a:off x="45" y="0"/>
              <a:ext cx="1148" cy="4337"/>
            </a:xfrm>
            <a:custGeom>
              <a:avLst/>
              <a:gdLst>
                <a:gd name="txL" fmla="*/ 0 w 486"/>
                <a:gd name="txT" fmla="*/ 0 h 1836"/>
                <a:gd name="txR" fmla="*/ 486 w 486"/>
                <a:gd name="txB" fmla="*/ 1836 h 1836"/>
              </a:gdLst>
              <a:ahLst/>
              <a:cxnLst>
                <a:cxn ang="0">
                  <a:pos x="1474" y="0"/>
                </a:cxn>
                <a:cxn ang="0">
                  <a:pos x="1684" y="4854"/>
                </a:cxn>
                <a:cxn ang="0">
                  <a:pos x="1405" y="10245"/>
                </a:cxn>
              </a:cxnLst>
              <a:rect l="txL" t="txT" r="txR" b="txB"/>
              <a:pathLst>
                <a:path w="486" h="1836">
                  <a:moveTo>
                    <a:pt x="264" y="0"/>
                  </a:moveTo>
                  <a:cubicBezTo>
                    <a:pt x="264" y="0"/>
                    <a:pt x="0" y="304"/>
                    <a:pt x="302" y="870"/>
                  </a:cubicBezTo>
                  <a:cubicBezTo>
                    <a:pt x="448" y="1145"/>
                    <a:pt x="486" y="1254"/>
                    <a:pt x="252" y="1836"/>
                  </a:cubicBezTo>
                </a:path>
              </a:pathLst>
            </a:custGeom>
            <a:noFill/>
            <a:ln w="14288" cap="flat" cmpd="sng">
              <a:solidFill>
                <a:srgbClr val="219145">
                  <a:alpha val="100000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6216" name="未知"/>
            <p:cNvSpPr/>
            <p:nvPr/>
          </p:nvSpPr>
          <p:spPr>
            <a:xfrm>
              <a:off x="50" y="0"/>
              <a:ext cx="1202" cy="4337"/>
            </a:xfrm>
            <a:custGeom>
              <a:avLst/>
              <a:gdLst>
                <a:gd name="txL" fmla="*/ 0 w 509"/>
                <a:gd name="txT" fmla="*/ 0 h 1836"/>
                <a:gd name="txR" fmla="*/ 509 w 509"/>
                <a:gd name="txB" fmla="*/ 1836 h 1836"/>
              </a:gdLst>
              <a:ahLst/>
              <a:cxnLst>
                <a:cxn ang="0">
                  <a:pos x="1471" y="0"/>
                </a:cxn>
                <a:cxn ang="0">
                  <a:pos x="1724" y="4854"/>
                </a:cxn>
                <a:cxn ang="0">
                  <a:pos x="1577" y="10245"/>
                </a:cxn>
              </a:cxnLst>
              <a:rect l="txL" t="txT" r="txR" b="txB"/>
              <a:pathLst>
                <a:path w="509" h="1836">
                  <a:moveTo>
                    <a:pt x="264" y="0"/>
                  </a:moveTo>
                  <a:cubicBezTo>
                    <a:pt x="264" y="0"/>
                    <a:pt x="0" y="301"/>
                    <a:pt x="309" y="870"/>
                  </a:cubicBezTo>
                  <a:cubicBezTo>
                    <a:pt x="458" y="1144"/>
                    <a:pt x="509" y="1241"/>
                    <a:pt x="283" y="1836"/>
                  </a:cubicBezTo>
                </a:path>
              </a:pathLst>
            </a:custGeom>
            <a:noFill/>
            <a:ln w="14288" cap="flat" cmpd="sng">
              <a:solidFill>
                <a:srgbClr val="1A8D44">
                  <a:alpha val="100000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4" name="Group 26"/>
          <p:cNvGrpSpPr/>
          <p:nvPr/>
        </p:nvGrpSpPr>
        <p:grpSpPr>
          <a:xfrm>
            <a:off x="0" y="838200"/>
            <a:ext cx="2152650" cy="2152650"/>
            <a:chOff x="0" y="0"/>
            <a:chExt cx="1228" cy="1228"/>
          </a:xfrm>
        </p:grpSpPr>
        <p:sp>
          <p:nvSpPr>
            <p:cNvPr id="6200" name="Oval 27"/>
            <p:cNvSpPr/>
            <p:nvPr/>
          </p:nvSpPr>
          <p:spPr>
            <a:xfrm>
              <a:off x="0" y="0"/>
              <a:ext cx="1228" cy="1228"/>
            </a:xfrm>
            <a:prstGeom prst="ellipse">
              <a:avLst/>
            </a:prstGeom>
            <a:gradFill rotWithShape="1">
              <a:gsLst>
                <a:gs pos="0">
                  <a:srgbClr val="2FA4D9">
                    <a:alpha val="62000"/>
                  </a:srgbClr>
                </a:gs>
                <a:gs pos="100000">
                  <a:srgbClr val="164C64">
                    <a:alpha val="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9525">
              <a:noFill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15000"/>
                <a:buChar char="•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endParaRPr lang="zh-CN" altLang="en-US" sz="1800" dirty="0">
                <a:ea typeface="黑体" panose="02010609060101010101" pitchFamily="49" charset="-122"/>
              </a:endParaRPr>
            </a:p>
          </p:txBody>
        </p:sp>
        <p:grpSp>
          <p:nvGrpSpPr>
            <p:cNvPr id="6201" name="Group 28"/>
            <p:cNvGrpSpPr/>
            <p:nvPr/>
          </p:nvGrpSpPr>
          <p:grpSpPr>
            <a:xfrm>
              <a:off x="127" y="704"/>
              <a:ext cx="975" cy="325"/>
              <a:chOff x="0" y="0"/>
              <a:chExt cx="2472" cy="824"/>
            </a:xfrm>
          </p:grpSpPr>
          <p:sp>
            <p:nvSpPr>
              <p:cNvPr id="6205" name="Oval 29"/>
              <p:cNvSpPr/>
              <p:nvPr/>
            </p:nvSpPr>
            <p:spPr>
              <a:xfrm>
                <a:off x="0" y="0"/>
                <a:ext cx="2472" cy="824"/>
              </a:xfrm>
              <a:prstGeom prst="ellipse">
                <a:avLst/>
              </a:prstGeom>
              <a:gradFill rotWithShape="1">
                <a:gsLst>
                  <a:gs pos="0">
                    <a:srgbClr val="338EB7">
                      <a:alpha val="60999"/>
                    </a:srgbClr>
                  </a:gs>
                  <a:gs pos="100000">
                    <a:srgbClr val="18425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>
                <a:noFill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Font typeface="Wingdings" panose="05000000000000000000" pitchFamily="2" charset="2"/>
                  <a:buChar char="§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Char char="•"/>
                  <a:defRPr sz="2800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15000"/>
                  <a:buChar char="•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ClrTx/>
                  <a:buFont typeface="Arial" panose="020B0604020202020204" pitchFamily="34" charset="0"/>
                  <a:buNone/>
                </a:pPr>
                <a:endParaRPr lang="zh-CN" altLang="en-US" sz="1800" dirty="0">
                  <a:ea typeface="黑体" panose="02010609060101010101" pitchFamily="49" charset="-122"/>
                </a:endParaRPr>
              </a:p>
            </p:txBody>
          </p:sp>
          <p:sp>
            <p:nvSpPr>
              <p:cNvPr id="6206" name="Oval 30"/>
              <p:cNvSpPr/>
              <p:nvPr/>
            </p:nvSpPr>
            <p:spPr>
              <a:xfrm>
                <a:off x="638" y="205"/>
                <a:ext cx="1249" cy="451"/>
              </a:xfrm>
              <a:prstGeom prst="ellipse">
                <a:avLst/>
              </a:prstGeom>
              <a:gradFill rotWithShape="1">
                <a:gsLst>
                  <a:gs pos="0">
                    <a:srgbClr val="35C8EB">
                      <a:alpha val="92998"/>
                    </a:srgbClr>
                  </a:gs>
                  <a:gs pos="100000">
                    <a:srgbClr val="195D6D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>
                <a:noFill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Font typeface="Wingdings" panose="05000000000000000000" pitchFamily="2" charset="2"/>
                  <a:buChar char="§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Char char="•"/>
                  <a:defRPr sz="2800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15000"/>
                  <a:buChar char="•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ClrTx/>
                  <a:buFont typeface="Arial" panose="020B0604020202020204" pitchFamily="34" charset="0"/>
                  <a:buNone/>
                </a:pPr>
                <a:endParaRPr lang="zh-CN" altLang="en-US" sz="1800" dirty="0">
                  <a:ea typeface="黑体" panose="02010609060101010101" pitchFamily="49" charset="-122"/>
                </a:endParaRPr>
              </a:p>
            </p:txBody>
          </p:sp>
        </p:grpSp>
        <p:grpSp>
          <p:nvGrpSpPr>
            <p:cNvPr id="6202" name="Group 31"/>
            <p:cNvGrpSpPr/>
            <p:nvPr/>
          </p:nvGrpSpPr>
          <p:grpSpPr>
            <a:xfrm>
              <a:off x="293" y="264"/>
              <a:ext cx="644" cy="645"/>
              <a:chOff x="0" y="0"/>
              <a:chExt cx="644" cy="645"/>
            </a:xfrm>
          </p:grpSpPr>
          <p:sp>
            <p:nvSpPr>
              <p:cNvPr id="6203" name="Oval 32"/>
              <p:cNvSpPr/>
              <p:nvPr/>
            </p:nvSpPr>
            <p:spPr>
              <a:xfrm>
                <a:off x="0" y="1"/>
                <a:ext cx="644" cy="644"/>
              </a:xfrm>
              <a:prstGeom prst="ellipse">
                <a:avLst/>
              </a:prstGeom>
              <a:gradFill rotWithShape="1">
                <a:gsLst>
                  <a:gs pos="0">
                    <a:srgbClr val="0F7295"/>
                  </a:gs>
                  <a:gs pos="100000">
                    <a:srgbClr val="16A5D8"/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Font typeface="Wingdings" panose="05000000000000000000" pitchFamily="2" charset="2"/>
                  <a:buChar char="§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Char char="•"/>
                  <a:defRPr sz="2800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15000"/>
                  <a:buChar char="•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ClrTx/>
                  <a:buFont typeface="Arial" panose="020B0604020202020204" pitchFamily="34" charset="0"/>
                  <a:buNone/>
                </a:pPr>
                <a:endParaRPr lang="zh-CN" altLang="en-US" sz="1800" dirty="0">
                  <a:ea typeface="黑体" panose="02010609060101010101" pitchFamily="49" charset="-122"/>
                </a:endParaRPr>
              </a:p>
            </p:txBody>
          </p:sp>
          <p:sp>
            <p:nvSpPr>
              <p:cNvPr id="6204" name="未知"/>
              <p:cNvSpPr/>
              <p:nvPr/>
            </p:nvSpPr>
            <p:spPr>
              <a:xfrm>
                <a:off x="7" y="0"/>
                <a:ext cx="630" cy="441"/>
              </a:xfrm>
              <a:custGeom>
                <a:avLst/>
                <a:gdLst>
                  <a:gd name="txL" fmla="*/ 0 w 1596"/>
                  <a:gd name="txT" fmla="*/ 0 h 1118"/>
                  <a:gd name="txR" fmla="*/ 1596 w 1596"/>
                  <a:gd name="txB" fmla="*/ 1118 h 1118"/>
                </a:gdLst>
                <a:ahLst/>
                <a:cxnLst>
                  <a:cxn ang="0">
                    <a:pos x="218" y="43"/>
                  </a:cxn>
                  <a:cxn ang="0">
                    <a:pos x="249" y="124"/>
                  </a:cxn>
                  <a:cxn ang="0">
                    <a:pos x="0" y="124"/>
                  </a:cxn>
                  <a:cxn ang="0">
                    <a:pos x="34" y="39"/>
                  </a:cxn>
                  <a:cxn ang="0">
                    <a:pos x="124" y="0"/>
                  </a:cxn>
                  <a:cxn ang="0">
                    <a:pos x="218" y="43"/>
                  </a:cxn>
                </a:cxnLst>
                <a:rect l="txL" t="txT" r="txR" b="txB"/>
                <a:pathLst>
                  <a:path w="1596" h="1118">
                    <a:moveTo>
                      <a:pt x="1400" y="275"/>
                    </a:moveTo>
                    <a:cubicBezTo>
                      <a:pt x="1522" y="417"/>
                      <a:pt x="1596" y="597"/>
                      <a:pt x="1596" y="795"/>
                    </a:cubicBezTo>
                    <a:cubicBezTo>
                      <a:pt x="1037" y="1118"/>
                      <a:pt x="668" y="611"/>
                      <a:pt x="0" y="795"/>
                    </a:cubicBezTo>
                    <a:cubicBezTo>
                      <a:pt x="0" y="585"/>
                      <a:pt x="83" y="392"/>
                      <a:pt x="217" y="252"/>
                    </a:cubicBezTo>
                    <a:cubicBezTo>
                      <a:pt x="364" y="95"/>
                      <a:pt x="570" y="0"/>
                      <a:pt x="796" y="0"/>
                    </a:cubicBezTo>
                    <a:cubicBezTo>
                      <a:pt x="1039" y="0"/>
                      <a:pt x="1253" y="108"/>
                      <a:pt x="1400" y="27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53000"/>
                    </a:schemeClr>
                  </a:gs>
                  <a:gs pos="100000">
                    <a:srgbClr val="767676">
                      <a:alpha val="0"/>
                    </a:srgb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</p:grpSp>
      </p:grpSp>
      <p:grpSp>
        <p:nvGrpSpPr>
          <p:cNvPr id="7" name="Group 34"/>
          <p:cNvGrpSpPr/>
          <p:nvPr/>
        </p:nvGrpSpPr>
        <p:grpSpPr>
          <a:xfrm>
            <a:off x="-225425" y="2362200"/>
            <a:ext cx="2146300" cy="2152650"/>
            <a:chOff x="0" y="0"/>
            <a:chExt cx="1228" cy="1228"/>
          </a:xfrm>
        </p:grpSpPr>
        <p:sp>
          <p:nvSpPr>
            <p:cNvPr id="6193" name="Oval 35"/>
            <p:cNvSpPr/>
            <p:nvPr/>
          </p:nvSpPr>
          <p:spPr>
            <a:xfrm>
              <a:off x="0" y="0"/>
              <a:ext cx="1228" cy="1228"/>
            </a:xfrm>
            <a:prstGeom prst="ellipse">
              <a:avLst/>
            </a:prstGeom>
            <a:gradFill rotWithShape="1">
              <a:gsLst>
                <a:gs pos="0">
                  <a:srgbClr val="2FA4D9">
                    <a:alpha val="62000"/>
                  </a:srgbClr>
                </a:gs>
                <a:gs pos="100000">
                  <a:srgbClr val="164C64">
                    <a:alpha val="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9525">
              <a:noFill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15000"/>
                <a:buChar char="•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endParaRPr lang="zh-CN" altLang="en-US" sz="1800" dirty="0">
                <a:ea typeface="黑体" panose="02010609060101010101" pitchFamily="49" charset="-122"/>
              </a:endParaRPr>
            </a:p>
          </p:txBody>
        </p:sp>
        <p:grpSp>
          <p:nvGrpSpPr>
            <p:cNvPr id="6194" name="Group 36"/>
            <p:cNvGrpSpPr/>
            <p:nvPr/>
          </p:nvGrpSpPr>
          <p:grpSpPr>
            <a:xfrm>
              <a:off x="127" y="704"/>
              <a:ext cx="975" cy="325"/>
              <a:chOff x="0" y="0"/>
              <a:chExt cx="2472" cy="824"/>
            </a:xfrm>
          </p:grpSpPr>
          <p:sp>
            <p:nvSpPr>
              <p:cNvPr id="6198" name="Oval 37"/>
              <p:cNvSpPr/>
              <p:nvPr/>
            </p:nvSpPr>
            <p:spPr>
              <a:xfrm>
                <a:off x="0" y="0"/>
                <a:ext cx="2472" cy="824"/>
              </a:xfrm>
              <a:prstGeom prst="ellipse">
                <a:avLst/>
              </a:prstGeom>
              <a:gradFill rotWithShape="1">
                <a:gsLst>
                  <a:gs pos="0">
                    <a:srgbClr val="338EB7">
                      <a:alpha val="60999"/>
                    </a:srgbClr>
                  </a:gs>
                  <a:gs pos="100000">
                    <a:srgbClr val="18425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>
                <a:noFill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Font typeface="Wingdings" panose="05000000000000000000" pitchFamily="2" charset="2"/>
                  <a:buChar char="§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Char char="•"/>
                  <a:defRPr sz="2800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15000"/>
                  <a:buChar char="•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ClrTx/>
                  <a:buFont typeface="Arial" panose="020B0604020202020204" pitchFamily="34" charset="0"/>
                  <a:buNone/>
                </a:pPr>
                <a:endParaRPr lang="zh-CN" altLang="en-US" sz="1800" dirty="0">
                  <a:ea typeface="黑体" panose="02010609060101010101" pitchFamily="49" charset="-122"/>
                </a:endParaRPr>
              </a:p>
            </p:txBody>
          </p:sp>
          <p:sp>
            <p:nvSpPr>
              <p:cNvPr id="6199" name="Oval 38"/>
              <p:cNvSpPr/>
              <p:nvPr/>
            </p:nvSpPr>
            <p:spPr>
              <a:xfrm>
                <a:off x="638" y="205"/>
                <a:ext cx="1249" cy="451"/>
              </a:xfrm>
              <a:prstGeom prst="ellipse">
                <a:avLst/>
              </a:prstGeom>
              <a:gradFill rotWithShape="1">
                <a:gsLst>
                  <a:gs pos="0">
                    <a:srgbClr val="35C8EB">
                      <a:alpha val="92998"/>
                    </a:srgbClr>
                  </a:gs>
                  <a:gs pos="100000">
                    <a:srgbClr val="195D6D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>
                <a:noFill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Font typeface="Wingdings" panose="05000000000000000000" pitchFamily="2" charset="2"/>
                  <a:buChar char="§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Char char="•"/>
                  <a:defRPr sz="2800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15000"/>
                  <a:buChar char="•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ClrTx/>
                  <a:buFont typeface="Arial" panose="020B0604020202020204" pitchFamily="34" charset="0"/>
                  <a:buNone/>
                </a:pPr>
                <a:endParaRPr lang="zh-CN" altLang="en-US" sz="1800" dirty="0">
                  <a:ea typeface="黑体" panose="02010609060101010101" pitchFamily="49" charset="-122"/>
                </a:endParaRPr>
              </a:p>
            </p:txBody>
          </p:sp>
        </p:grpSp>
        <p:grpSp>
          <p:nvGrpSpPr>
            <p:cNvPr id="6195" name="Group 39"/>
            <p:cNvGrpSpPr/>
            <p:nvPr/>
          </p:nvGrpSpPr>
          <p:grpSpPr>
            <a:xfrm>
              <a:off x="293" y="264"/>
              <a:ext cx="644" cy="645"/>
              <a:chOff x="0" y="0"/>
              <a:chExt cx="644" cy="645"/>
            </a:xfrm>
          </p:grpSpPr>
          <p:sp>
            <p:nvSpPr>
              <p:cNvPr id="6196" name="Oval 40"/>
              <p:cNvSpPr/>
              <p:nvPr/>
            </p:nvSpPr>
            <p:spPr>
              <a:xfrm>
                <a:off x="0" y="1"/>
                <a:ext cx="644" cy="644"/>
              </a:xfrm>
              <a:prstGeom prst="ellipse">
                <a:avLst/>
              </a:prstGeom>
              <a:gradFill rotWithShape="1">
                <a:gsLst>
                  <a:gs pos="0">
                    <a:srgbClr val="0F7295"/>
                  </a:gs>
                  <a:gs pos="100000">
                    <a:srgbClr val="16A5D8"/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Font typeface="Wingdings" panose="05000000000000000000" pitchFamily="2" charset="2"/>
                  <a:buChar char="§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Char char="•"/>
                  <a:defRPr sz="2800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15000"/>
                  <a:buChar char="•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ClrTx/>
                  <a:buFont typeface="Arial" panose="020B0604020202020204" pitchFamily="34" charset="0"/>
                  <a:buNone/>
                </a:pPr>
                <a:endParaRPr lang="zh-CN" altLang="en-US" sz="1800" dirty="0">
                  <a:ea typeface="黑体" panose="02010609060101010101" pitchFamily="49" charset="-122"/>
                </a:endParaRPr>
              </a:p>
            </p:txBody>
          </p:sp>
          <p:sp>
            <p:nvSpPr>
              <p:cNvPr id="6197" name="未知"/>
              <p:cNvSpPr/>
              <p:nvPr/>
            </p:nvSpPr>
            <p:spPr>
              <a:xfrm>
                <a:off x="7" y="0"/>
                <a:ext cx="630" cy="441"/>
              </a:xfrm>
              <a:custGeom>
                <a:avLst/>
                <a:gdLst>
                  <a:gd name="txL" fmla="*/ 0 w 1596"/>
                  <a:gd name="txT" fmla="*/ 0 h 1118"/>
                  <a:gd name="txR" fmla="*/ 1596 w 1596"/>
                  <a:gd name="txB" fmla="*/ 1118 h 1118"/>
                </a:gdLst>
                <a:ahLst/>
                <a:cxnLst>
                  <a:cxn ang="0">
                    <a:pos x="218" y="43"/>
                  </a:cxn>
                  <a:cxn ang="0">
                    <a:pos x="249" y="124"/>
                  </a:cxn>
                  <a:cxn ang="0">
                    <a:pos x="0" y="124"/>
                  </a:cxn>
                  <a:cxn ang="0">
                    <a:pos x="34" y="39"/>
                  </a:cxn>
                  <a:cxn ang="0">
                    <a:pos x="124" y="0"/>
                  </a:cxn>
                  <a:cxn ang="0">
                    <a:pos x="218" y="43"/>
                  </a:cxn>
                </a:cxnLst>
                <a:rect l="txL" t="txT" r="txR" b="txB"/>
                <a:pathLst>
                  <a:path w="1596" h="1118">
                    <a:moveTo>
                      <a:pt x="1400" y="275"/>
                    </a:moveTo>
                    <a:cubicBezTo>
                      <a:pt x="1522" y="417"/>
                      <a:pt x="1596" y="597"/>
                      <a:pt x="1596" y="795"/>
                    </a:cubicBezTo>
                    <a:cubicBezTo>
                      <a:pt x="1037" y="1118"/>
                      <a:pt x="668" y="611"/>
                      <a:pt x="0" y="795"/>
                    </a:cubicBezTo>
                    <a:cubicBezTo>
                      <a:pt x="0" y="585"/>
                      <a:pt x="83" y="392"/>
                      <a:pt x="217" y="252"/>
                    </a:cubicBezTo>
                    <a:cubicBezTo>
                      <a:pt x="364" y="95"/>
                      <a:pt x="570" y="0"/>
                      <a:pt x="796" y="0"/>
                    </a:cubicBezTo>
                    <a:cubicBezTo>
                      <a:pt x="1039" y="0"/>
                      <a:pt x="1253" y="108"/>
                      <a:pt x="1400" y="27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53000"/>
                    </a:schemeClr>
                  </a:gs>
                  <a:gs pos="100000">
                    <a:srgbClr val="767676">
                      <a:alpha val="0"/>
                    </a:srgb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</p:grpSp>
      </p:grpSp>
      <p:grpSp>
        <p:nvGrpSpPr>
          <p:cNvPr id="10" name="Group 42"/>
          <p:cNvGrpSpPr/>
          <p:nvPr/>
        </p:nvGrpSpPr>
        <p:grpSpPr>
          <a:xfrm>
            <a:off x="-28575" y="3860800"/>
            <a:ext cx="2152650" cy="2152650"/>
            <a:chOff x="0" y="0"/>
            <a:chExt cx="1228" cy="1228"/>
          </a:xfrm>
        </p:grpSpPr>
        <p:sp>
          <p:nvSpPr>
            <p:cNvPr id="6186" name="Oval 43"/>
            <p:cNvSpPr/>
            <p:nvPr/>
          </p:nvSpPr>
          <p:spPr>
            <a:xfrm>
              <a:off x="0" y="0"/>
              <a:ext cx="1228" cy="1228"/>
            </a:xfrm>
            <a:prstGeom prst="ellipse">
              <a:avLst/>
            </a:prstGeom>
            <a:gradFill rotWithShape="1">
              <a:gsLst>
                <a:gs pos="0">
                  <a:srgbClr val="2FA4D9">
                    <a:alpha val="62000"/>
                  </a:srgbClr>
                </a:gs>
                <a:gs pos="100000">
                  <a:srgbClr val="164C64">
                    <a:alpha val="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9525">
              <a:noFill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15000"/>
                <a:buChar char="•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endParaRPr lang="zh-CN" altLang="en-US" sz="1800" dirty="0">
                <a:ea typeface="黑体" panose="02010609060101010101" pitchFamily="49" charset="-122"/>
              </a:endParaRPr>
            </a:p>
          </p:txBody>
        </p:sp>
        <p:grpSp>
          <p:nvGrpSpPr>
            <p:cNvPr id="6187" name="Group 44"/>
            <p:cNvGrpSpPr/>
            <p:nvPr/>
          </p:nvGrpSpPr>
          <p:grpSpPr>
            <a:xfrm>
              <a:off x="127" y="704"/>
              <a:ext cx="975" cy="325"/>
              <a:chOff x="0" y="0"/>
              <a:chExt cx="2472" cy="824"/>
            </a:xfrm>
          </p:grpSpPr>
          <p:sp>
            <p:nvSpPr>
              <p:cNvPr id="6191" name="Oval 45"/>
              <p:cNvSpPr/>
              <p:nvPr/>
            </p:nvSpPr>
            <p:spPr>
              <a:xfrm>
                <a:off x="0" y="0"/>
                <a:ext cx="2472" cy="824"/>
              </a:xfrm>
              <a:prstGeom prst="ellipse">
                <a:avLst/>
              </a:prstGeom>
              <a:gradFill rotWithShape="1">
                <a:gsLst>
                  <a:gs pos="0">
                    <a:srgbClr val="338EB7">
                      <a:alpha val="60999"/>
                    </a:srgbClr>
                  </a:gs>
                  <a:gs pos="100000">
                    <a:srgbClr val="18425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>
                <a:noFill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Font typeface="Wingdings" panose="05000000000000000000" pitchFamily="2" charset="2"/>
                  <a:buChar char="§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Char char="•"/>
                  <a:defRPr sz="2800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15000"/>
                  <a:buChar char="•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ClrTx/>
                  <a:buFont typeface="Arial" panose="020B0604020202020204" pitchFamily="34" charset="0"/>
                  <a:buNone/>
                </a:pPr>
                <a:endParaRPr lang="zh-CN" altLang="en-US" sz="1800" dirty="0">
                  <a:ea typeface="黑体" panose="02010609060101010101" pitchFamily="49" charset="-122"/>
                </a:endParaRPr>
              </a:p>
            </p:txBody>
          </p:sp>
          <p:sp>
            <p:nvSpPr>
              <p:cNvPr id="6192" name="Oval 46"/>
              <p:cNvSpPr/>
              <p:nvPr/>
            </p:nvSpPr>
            <p:spPr>
              <a:xfrm>
                <a:off x="638" y="205"/>
                <a:ext cx="1249" cy="451"/>
              </a:xfrm>
              <a:prstGeom prst="ellipse">
                <a:avLst/>
              </a:prstGeom>
              <a:gradFill rotWithShape="1">
                <a:gsLst>
                  <a:gs pos="0">
                    <a:srgbClr val="35C8EB">
                      <a:alpha val="92998"/>
                    </a:srgbClr>
                  </a:gs>
                  <a:gs pos="100000">
                    <a:srgbClr val="195D6D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>
                <a:noFill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Font typeface="Wingdings" panose="05000000000000000000" pitchFamily="2" charset="2"/>
                  <a:buChar char="§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Char char="•"/>
                  <a:defRPr sz="2800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15000"/>
                  <a:buChar char="•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ClrTx/>
                  <a:buFont typeface="Arial" panose="020B0604020202020204" pitchFamily="34" charset="0"/>
                  <a:buNone/>
                </a:pPr>
                <a:endParaRPr lang="zh-CN" altLang="en-US" sz="1800" dirty="0">
                  <a:ea typeface="黑体" panose="02010609060101010101" pitchFamily="49" charset="-122"/>
                </a:endParaRPr>
              </a:p>
            </p:txBody>
          </p:sp>
        </p:grpSp>
        <p:grpSp>
          <p:nvGrpSpPr>
            <p:cNvPr id="6188" name="Group 47"/>
            <p:cNvGrpSpPr/>
            <p:nvPr/>
          </p:nvGrpSpPr>
          <p:grpSpPr>
            <a:xfrm>
              <a:off x="293" y="264"/>
              <a:ext cx="644" cy="645"/>
              <a:chOff x="0" y="0"/>
              <a:chExt cx="644" cy="645"/>
            </a:xfrm>
          </p:grpSpPr>
          <p:sp>
            <p:nvSpPr>
              <p:cNvPr id="6189" name="Oval 48"/>
              <p:cNvSpPr/>
              <p:nvPr/>
            </p:nvSpPr>
            <p:spPr>
              <a:xfrm>
                <a:off x="0" y="1"/>
                <a:ext cx="644" cy="644"/>
              </a:xfrm>
              <a:prstGeom prst="ellipse">
                <a:avLst/>
              </a:prstGeom>
              <a:gradFill rotWithShape="1">
                <a:gsLst>
                  <a:gs pos="0">
                    <a:srgbClr val="0F7295"/>
                  </a:gs>
                  <a:gs pos="100000">
                    <a:srgbClr val="16A5D8"/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Font typeface="Wingdings" panose="05000000000000000000" pitchFamily="2" charset="2"/>
                  <a:buChar char="§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Char char="•"/>
                  <a:defRPr sz="2800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15000"/>
                  <a:buChar char="•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ClrTx/>
                  <a:buFont typeface="Arial" panose="020B0604020202020204" pitchFamily="34" charset="0"/>
                  <a:buNone/>
                </a:pPr>
                <a:endParaRPr lang="zh-CN" altLang="en-US" sz="1800" dirty="0">
                  <a:ea typeface="黑体" panose="02010609060101010101" pitchFamily="49" charset="-122"/>
                </a:endParaRPr>
              </a:p>
            </p:txBody>
          </p:sp>
          <p:sp>
            <p:nvSpPr>
              <p:cNvPr id="6190" name="未知"/>
              <p:cNvSpPr/>
              <p:nvPr/>
            </p:nvSpPr>
            <p:spPr>
              <a:xfrm>
                <a:off x="7" y="0"/>
                <a:ext cx="630" cy="441"/>
              </a:xfrm>
              <a:custGeom>
                <a:avLst/>
                <a:gdLst>
                  <a:gd name="txL" fmla="*/ 0 w 1596"/>
                  <a:gd name="txT" fmla="*/ 0 h 1118"/>
                  <a:gd name="txR" fmla="*/ 1596 w 1596"/>
                  <a:gd name="txB" fmla="*/ 1118 h 1118"/>
                </a:gdLst>
                <a:ahLst/>
                <a:cxnLst>
                  <a:cxn ang="0">
                    <a:pos x="218" y="43"/>
                  </a:cxn>
                  <a:cxn ang="0">
                    <a:pos x="249" y="124"/>
                  </a:cxn>
                  <a:cxn ang="0">
                    <a:pos x="0" y="124"/>
                  </a:cxn>
                  <a:cxn ang="0">
                    <a:pos x="34" y="39"/>
                  </a:cxn>
                  <a:cxn ang="0">
                    <a:pos x="124" y="0"/>
                  </a:cxn>
                  <a:cxn ang="0">
                    <a:pos x="218" y="43"/>
                  </a:cxn>
                </a:cxnLst>
                <a:rect l="txL" t="txT" r="txR" b="txB"/>
                <a:pathLst>
                  <a:path w="1596" h="1118">
                    <a:moveTo>
                      <a:pt x="1400" y="275"/>
                    </a:moveTo>
                    <a:cubicBezTo>
                      <a:pt x="1522" y="417"/>
                      <a:pt x="1596" y="597"/>
                      <a:pt x="1596" y="795"/>
                    </a:cubicBezTo>
                    <a:cubicBezTo>
                      <a:pt x="1037" y="1118"/>
                      <a:pt x="668" y="611"/>
                      <a:pt x="0" y="795"/>
                    </a:cubicBezTo>
                    <a:cubicBezTo>
                      <a:pt x="0" y="585"/>
                      <a:pt x="83" y="392"/>
                      <a:pt x="217" y="252"/>
                    </a:cubicBezTo>
                    <a:cubicBezTo>
                      <a:pt x="364" y="95"/>
                      <a:pt x="570" y="0"/>
                      <a:pt x="796" y="0"/>
                    </a:cubicBezTo>
                    <a:cubicBezTo>
                      <a:pt x="1039" y="0"/>
                      <a:pt x="1253" y="108"/>
                      <a:pt x="1400" y="27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53000"/>
                    </a:schemeClr>
                  </a:gs>
                  <a:gs pos="100000">
                    <a:srgbClr val="767676">
                      <a:alpha val="0"/>
                    </a:srgb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</p:grpSp>
      </p:grpSp>
      <p:grpSp>
        <p:nvGrpSpPr>
          <p:cNvPr id="13" name="Group 50"/>
          <p:cNvGrpSpPr/>
          <p:nvPr/>
        </p:nvGrpSpPr>
        <p:grpSpPr>
          <a:xfrm>
            <a:off x="-239712" y="5237163"/>
            <a:ext cx="2147887" cy="2152650"/>
            <a:chOff x="0" y="0"/>
            <a:chExt cx="1228" cy="1228"/>
          </a:xfrm>
        </p:grpSpPr>
        <p:sp>
          <p:nvSpPr>
            <p:cNvPr id="6179" name="Oval 51"/>
            <p:cNvSpPr/>
            <p:nvPr/>
          </p:nvSpPr>
          <p:spPr>
            <a:xfrm>
              <a:off x="0" y="0"/>
              <a:ext cx="1228" cy="1228"/>
            </a:xfrm>
            <a:prstGeom prst="ellipse">
              <a:avLst/>
            </a:prstGeom>
            <a:gradFill rotWithShape="1">
              <a:gsLst>
                <a:gs pos="0">
                  <a:srgbClr val="2FA4D9">
                    <a:alpha val="62000"/>
                  </a:srgbClr>
                </a:gs>
                <a:gs pos="100000">
                  <a:srgbClr val="164C64">
                    <a:alpha val="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9525">
              <a:noFill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15000"/>
                <a:buChar char="•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endParaRPr lang="zh-CN" altLang="en-US" sz="1800" dirty="0">
                <a:ea typeface="黑体" panose="02010609060101010101" pitchFamily="49" charset="-122"/>
              </a:endParaRPr>
            </a:p>
          </p:txBody>
        </p:sp>
        <p:grpSp>
          <p:nvGrpSpPr>
            <p:cNvPr id="6180" name="Group 52"/>
            <p:cNvGrpSpPr/>
            <p:nvPr/>
          </p:nvGrpSpPr>
          <p:grpSpPr>
            <a:xfrm>
              <a:off x="127" y="704"/>
              <a:ext cx="975" cy="325"/>
              <a:chOff x="0" y="0"/>
              <a:chExt cx="2472" cy="824"/>
            </a:xfrm>
          </p:grpSpPr>
          <p:sp>
            <p:nvSpPr>
              <p:cNvPr id="6184" name="Oval 53"/>
              <p:cNvSpPr/>
              <p:nvPr/>
            </p:nvSpPr>
            <p:spPr>
              <a:xfrm>
                <a:off x="0" y="0"/>
                <a:ext cx="2472" cy="824"/>
              </a:xfrm>
              <a:prstGeom prst="ellipse">
                <a:avLst/>
              </a:prstGeom>
              <a:gradFill rotWithShape="1">
                <a:gsLst>
                  <a:gs pos="0">
                    <a:srgbClr val="338EB7">
                      <a:alpha val="60999"/>
                    </a:srgbClr>
                  </a:gs>
                  <a:gs pos="100000">
                    <a:srgbClr val="18425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>
                <a:noFill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Font typeface="Wingdings" panose="05000000000000000000" pitchFamily="2" charset="2"/>
                  <a:buChar char="§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Char char="•"/>
                  <a:defRPr sz="2800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15000"/>
                  <a:buChar char="•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ClrTx/>
                  <a:buFont typeface="Arial" panose="020B0604020202020204" pitchFamily="34" charset="0"/>
                  <a:buNone/>
                </a:pPr>
                <a:endParaRPr lang="zh-CN" altLang="en-US" sz="1800" dirty="0">
                  <a:ea typeface="黑体" panose="02010609060101010101" pitchFamily="49" charset="-122"/>
                </a:endParaRPr>
              </a:p>
            </p:txBody>
          </p:sp>
          <p:sp>
            <p:nvSpPr>
              <p:cNvPr id="6185" name="Oval 54"/>
              <p:cNvSpPr/>
              <p:nvPr/>
            </p:nvSpPr>
            <p:spPr>
              <a:xfrm>
                <a:off x="638" y="205"/>
                <a:ext cx="1249" cy="451"/>
              </a:xfrm>
              <a:prstGeom prst="ellipse">
                <a:avLst/>
              </a:prstGeom>
              <a:gradFill rotWithShape="1">
                <a:gsLst>
                  <a:gs pos="0">
                    <a:srgbClr val="35C8EB">
                      <a:alpha val="92998"/>
                    </a:srgbClr>
                  </a:gs>
                  <a:gs pos="100000">
                    <a:srgbClr val="195D6D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>
                <a:noFill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Font typeface="Wingdings" panose="05000000000000000000" pitchFamily="2" charset="2"/>
                  <a:buChar char="§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Char char="•"/>
                  <a:defRPr sz="2800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15000"/>
                  <a:buChar char="•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ClrTx/>
                  <a:buFont typeface="Arial" panose="020B0604020202020204" pitchFamily="34" charset="0"/>
                  <a:buNone/>
                </a:pPr>
                <a:endParaRPr lang="zh-CN" altLang="en-US" sz="1800" dirty="0">
                  <a:ea typeface="黑体" panose="02010609060101010101" pitchFamily="49" charset="-122"/>
                </a:endParaRPr>
              </a:p>
            </p:txBody>
          </p:sp>
        </p:grpSp>
        <p:grpSp>
          <p:nvGrpSpPr>
            <p:cNvPr id="6181" name="Group 55"/>
            <p:cNvGrpSpPr/>
            <p:nvPr/>
          </p:nvGrpSpPr>
          <p:grpSpPr>
            <a:xfrm>
              <a:off x="293" y="264"/>
              <a:ext cx="644" cy="645"/>
              <a:chOff x="0" y="0"/>
              <a:chExt cx="644" cy="645"/>
            </a:xfrm>
          </p:grpSpPr>
          <p:sp>
            <p:nvSpPr>
              <p:cNvPr id="6182" name="Oval 56"/>
              <p:cNvSpPr/>
              <p:nvPr/>
            </p:nvSpPr>
            <p:spPr>
              <a:xfrm>
                <a:off x="0" y="1"/>
                <a:ext cx="644" cy="644"/>
              </a:xfrm>
              <a:prstGeom prst="ellipse">
                <a:avLst/>
              </a:prstGeom>
              <a:gradFill rotWithShape="1">
                <a:gsLst>
                  <a:gs pos="0">
                    <a:srgbClr val="0F7295"/>
                  </a:gs>
                  <a:gs pos="100000">
                    <a:srgbClr val="16A5D8"/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Font typeface="Wingdings" panose="05000000000000000000" pitchFamily="2" charset="2"/>
                  <a:buChar char="§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Char char="•"/>
                  <a:defRPr sz="2800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15000"/>
                  <a:buChar char="•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ClrTx/>
                  <a:buFont typeface="Arial" panose="020B0604020202020204" pitchFamily="34" charset="0"/>
                  <a:buNone/>
                </a:pPr>
                <a:endParaRPr lang="zh-CN" altLang="en-US" sz="1800" dirty="0">
                  <a:ea typeface="黑体" panose="02010609060101010101" pitchFamily="49" charset="-122"/>
                </a:endParaRPr>
              </a:p>
            </p:txBody>
          </p:sp>
          <p:sp>
            <p:nvSpPr>
              <p:cNvPr id="6183" name="未知"/>
              <p:cNvSpPr/>
              <p:nvPr/>
            </p:nvSpPr>
            <p:spPr>
              <a:xfrm>
                <a:off x="7" y="0"/>
                <a:ext cx="630" cy="441"/>
              </a:xfrm>
              <a:custGeom>
                <a:avLst/>
                <a:gdLst>
                  <a:gd name="txL" fmla="*/ 0 w 1596"/>
                  <a:gd name="txT" fmla="*/ 0 h 1118"/>
                  <a:gd name="txR" fmla="*/ 1596 w 1596"/>
                  <a:gd name="txB" fmla="*/ 1118 h 1118"/>
                </a:gdLst>
                <a:ahLst/>
                <a:cxnLst>
                  <a:cxn ang="0">
                    <a:pos x="218" y="43"/>
                  </a:cxn>
                  <a:cxn ang="0">
                    <a:pos x="249" y="124"/>
                  </a:cxn>
                  <a:cxn ang="0">
                    <a:pos x="0" y="124"/>
                  </a:cxn>
                  <a:cxn ang="0">
                    <a:pos x="34" y="39"/>
                  </a:cxn>
                  <a:cxn ang="0">
                    <a:pos x="124" y="0"/>
                  </a:cxn>
                  <a:cxn ang="0">
                    <a:pos x="218" y="43"/>
                  </a:cxn>
                </a:cxnLst>
                <a:rect l="txL" t="txT" r="txR" b="txB"/>
                <a:pathLst>
                  <a:path w="1596" h="1118">
                    <a:moveTo>
                      <a:pt x="1400" y="275"/>
                    </a:moveTo>
                    <a:cubicBezTo>
                      <a:pt x="1522" y="417"/>
                      <a:pt x="1596" y="597"/>
                      <a:pt x="1596" y="795"/>
                    </a:cubicBezTo>
                    <a:cubicBezTo>
                      <a:pt x="1037" y="1118"/>
                      <a:pt x="668" y="611"/>
                      <a:pt x="0" y="795"/>
                    </a:cubicBezTo>
                    <a:cubicBezTo>
                      <a:pt x="0" y="585"/>
                      <a:pt x="83" y="392"/>
                      <a:pt x="217" y="252"/>
                    </a:cubicBezTo>
                    <a:cubicBezTo>
                      <a:pt x="364" y="95"/>
                      <a:pt x="570" y="0"/>
                      <a:pt x="796" y="0"/>
                    </a:cubicBezTo>
                    <a:cubicBezTo>
                      <a:pt x="1039" y="0"/>
                      <a:pt x="1253" y="108"/>
                      <a:pt x="1400" y="27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53000"/>
                    </a:schemeClr>
                  </a:gs>
                  <a:gs pos="100000">
                    <a:srgbClr val="767676">
                      <a:alpha val="0"/>
                    </a:srgb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</p:grpSp>
      </p:grpSp>
      <p:grpSp>
        <p:nvGrpSpPr>
          <p:cNvPr id="16" name="Group 58"/>
          <p:cNvGrpSpPr/>
          <p:nvPr/>
        </p:nvGrpSpPr>
        <p:grpSpPr>
          <a:xfrm>
            <a:off x="314325" y="173038"/>
            <a:ext cx="3952875" cy="1046162"/>
            <a:chOff x="0" y="0"/>
            <a:chExt cx="5367" cy="373"/>
          </a:xfrm>
        </p:grpSpPr>
        <p:sp>
          <p:nvSpPr>
            <p:cNvPr id="6176" name="AutoShape 59"/>
            <p:cNvSpPr/>
            <p:nvPr/>
          </p:nvSpPr>
          <p:spPr>
            <a:xfrm>
              <a:off x="7" y="1"/>
              <a:ext cx="5352" cy="372"/>
            </a:xfrm>
            <a:prstGeom prst="roundRect">
              <a:avLst>
                <a:gd name="adj" fmla="val 11829"/>
              </a:avLst>
            </a:prstGeom>
            <a:gradFill rotWithShape="1">
              <a:gsLst>
                <a:gs pos="0">
                  <a:srgbClr val="0F7295"/>
                </a:gs>
                <a:gs pos="100000">
                  <a:srgbClr val="16A5D8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15000"/>
                <a:buChar char="•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endParaRPr lang="zh-CN" altLang="en-US" sz="1800" dirty="0">
                <a:ea typeface="黑体" panose="02010609060101010101" pitchFamily="49" charset="-122"/>
              </a:endParaRPr>
            </a:p>
          </p:txBody>
        </p:sp>
        <p:sp>
          <p:nvSpPr>
            <p:cNvPr id="6177" name="未知"/>
            <p:cNvSpPr/>
            <p:nvPr/>
          </p:nvSpPr>
          <p:spPr>
            <a:xfrm>
              <a:off x="0" y="0"/>
              <a:ext cx="5367" cy="290"/>
            </a:xfrm>
            <a:custGeom>
              <a:avLst/>
              <a:gdLst>
                <a:gd name="txL" fmla="*/ 0 w 5367"/>
                <a:gd name="txT" fmla="*/ 0 h 290"/>
                <a:gd name="txR" fmla="*/ 5367 w 5367"/>
                <a:gd name="txB" fmla="*/ 290 h 290"/>
              </a:gdLst>
              <a:ahLst/>
              <a:cxnLst>
                <a:cxn ang="0">
                  <a:pos x="2573" y="171"/>
                </a:cxn>
                <a:cxn ang="0">
                  <a:pos x="5362" y="162"/>
                </a:cxn>
                <a:cxn ang="0">
                  <a:pos x="5359" y="46"/>
                </a:cxn>
                <a:cxn ang="0">
                  <a:pos x="5315" y="0"/>
                </a:cxn>
                <a:cxn ang="0">
                  <a:pos x="50" y="1"/>
                </a:cxn>
                <a:cxn ang="0">
                  <a:pos x="6" y="47"/>
                </a:cxn>
                <a:cxn ang="0">
                  <a:pos x="13" y="171"/>
                </a:cxn>
                <a:cxn ang="0">
                  <a:pos x="2573" y="171"/>
                </a:cxn>
              </a:cxnLst>
              <a:rect l="txL" t="txT" r="txR" b="txB"/>
              <a:pathLst>
                <a:path w="5367" h="290">
                  <a:moveTo>
                    <a:pt x="2573" y="171"/>
                  </a:moveTo>
                  <a:cubicBezTo>
                    <a:pt x="4685" y="52"/>
                    <a:pt x="4899" y="184"/>
                    <a:pt x="5362" y="162"/>
                  </a:cubicBezTo>
                  <a:cubicBezTo>
                    <a:pt x="5362" y="115"/>
                    <a:pt x="5367" y="73"/>
                    <a:pt x="5359" y="46"/>
                  </a:cubicBezTo>
                  <a:cubicBezTo>
                    <a:pt x="5359" y="20"/>
                    <a:pt x="5339" y="0"/>
                    <a:pt x="5315" y="0"/>
                  </a:cubicBezTo>
                  <a:cubicBezTo>
                    <a:pt x="50" y="1"/>
                    <a:pt x="50" y="1"/>
                    <a:pt x="50" y="1"/>
                  </a:cubicBezTo>
                  <a:cubicBezTo>
                    <a:pt x="26" y="1"/>
                    <a:pt x="6" y="21"/>
                    <a:pt x="6" y="47"/>
                  </a:cubicBezTo>
                  <a:cubicBezTo>
                    <a:pt x="0" y="75"/>
                    <a:pt x="13" y="124"/>
                    <a:pt x="13" y="171"/>
                  </a:cubicBezTo>
                  <a:cubicBezTo>
                    <a:pt x="442" y="193"/>
                    <a:pt x="461" y="290"/>
                    <a:pt x="2573" y="171"/>
                  </a:cubicBezTo>
                  <a:close/>
                </a:path>
              </a:pathLst>
            </a:custGeom>
            <a:gradFill rotWithShape="1">
              <a:gsLst>
                <a:gs pos="0">
                  <a:srgbClr val="4DC3ED">
                    <a:alpha val="67998"/>
                  </a:srgbClr>
                </a:gs>
                <a:gs pos="100000">
                  <a:srgbClr val="245A6E">
                    <a:alpha val="0"/>
                  </a:srgb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6178" name="AutoShape 61"/>
            <p:cNvSpPr/>
            <p:nvPr/>
          </p:nvSpPr>
          <p:spPr>
            <a:xfrm>
              <a:off x="7" y="1"/>
              <a:ext cx="5352" cy="8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bg1">
                    <a:alpha val="39998"/>
                  </a:schemeClr>
                </a:gs>
                <a:gs pos="100000">
                  <a:srgbClr val="767676">
                    <a:alpha val="0"/>
                  </a:srgb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15000"/>
                <a:buChar char="•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endParaRPr lang="zh-CN" altLang="en-US" sz="1800" dirty="0">
                <a:ea typeface="黑体" panose="02010609060101010101" pitchFamily="49" charset="-122"/>
              </a:endParaRPr>
            </a:p>
          </p:txBody>
        </p:sp>
      </p:grpSp>
      <p:sp>
        <p:nvSpPr>
          <p:cNvPr id="10302" name="Text Box 62"/>
          <p:cNvSpPr txBox="1"/>
          <p:nvPr/>
        </p:nvSpPr>
        <p:spPr>
          <a:xfrm>
            <a:off x="609600" y="1447800"/>
            <a:ext cx="1447800" cy="762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500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algn="ctr">
              <a:spcBef>
                <a:spcPct val="50000"/>
              </a:spcBef>
              <a:buClrTx/>
              <a:buFont typeface="Arial" panose="020B0604020202020204" pitchFamily="34" charset="0"/>
              <a:buNone/>
            </a:pPr>
            <a:r>
              <a:rPr lang="zh-CN" altLang="en-US" sz="4400" dirty="0">
                <a:latin typeface="Arial Narrow" pitchFamily="34" charset="0"/>
                <a:ea typeface="黑体" panose="02010609060101010101" pitchFamily="49" charset="-122"/>
              </a:rPr>
              <a:t>一、</a:t>
            </a:r>
            <a:endParaRPr lang="zh-CN" altLang="en-US" sz="4400" dirty="0">
              <a:latin typeface="Arial Narrow" pitchFamily="34" charset="0"/>
              <a:ea typeface="黑体" panose="02010609060101010101" pitchFamily="49" charset="-122"/>
            </a:endParaRPr>
          </a:p>
        </p:txBody>
      </p:sp>
      <p:sp>
        <p:nvSpPr>
          <p:cNvPr id="10303" name="Text Box 63"/>
          <p:cNvSpPr txBox="1"/>
          <p:nvPr/>
        </p:nvSpPr>
        <p:spPr>
          <a:xfrm>
            <a:off x="466725" y="4508500"/>
            <a:ext cx="1584325" cy="70167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500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algn="ctr">
              <a:spcBef>
                <a:spcPct val="50000"/>
              </a:spcBef>
              <a:buClrTx/>
              <a:buFont typeface="Arial" panose="020B0604020202020204" pitchFamily="34" charset="0"/>
              <a:buNone/>
            </a:pPr>
            <a:r>
              <a:rPr lang="zh-CN" altLang="en-US" sz="4000" dirty="0">
                <a:latin typeface="Arial Narrow" pitchFamily="34" charset="0"/>
                <a:ea typeface="黑体" panose="02010609060101010101" pitchFamily="49" charset="-122"/>
              </a:rPr>
              <a:t>三、</a:t>
            </a:r>
            <a:endParaRPr lang="zh-CN" altLang="en-US" sz="4000" dirty="0">
              <a:latin typeface="Arial Narrow" pitchFamily="34" charset="0"/>
              <a:ea typeface="黑体" panose="02010609060101010101" pitchFamily="49" charset="-122"/>
            </a:endParaRPr>
          </a:p>
        </p:txBody>
      </p:sp>
      <p:sp>
        <p:nvSpPr>
          <p:cNvPr id="10304" name="Text Box 64"/>
          <p:cNvSpPr txBox="1"/>
          <p:nvPr/>
        </p:nvSpPr>
        <p:spPr>
          <a:xfrm>
            <a:off x="409575" y="5837238"/>
            <a:ext cx="1449388" cy="760412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500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algn="ctr">
              <a:spcBef>
                <a:spcPct val="50000"/>
              </a:spcBef>
              <a:buClrTx/>
              <a:buFont typeface="Arial" panose="020B0604020202020204" pitchFamily="34" charset="0"/>
              <a:buNone/>
            </a:pPr>
            <a:r>
              <a:rPr lang="zh-CN" altLang="en-US" sz="4400" dirty="0">
                <a:latin typeface="Arial Narrow" pitchFamily="34" charset="0"/>
                <a:ea typeface="黑体" panose="02010609060101010101" pitchFamily="49" charset="-122"/>
              </a:rPr>
              <a:t>四、</a:t>
            </a:r>
            <a:endParaRPr lang="zh-CN" altLang="en-US" sz="4400" dirty="0">
              <a:latin typeface="Arial Narrow" pitchFamily="34" charset="0"/>
              <a:ea typeface="黑体" panose="02010609060101010101" pitchFamily="49" charset="-122"/>
            </a:endParaRPr>
          </a:p>
        </p:txBody>
      </p:sp>
      <p:sp>
        <p:nvSpPr>
          <p:cNvPr id="6158" name="Rectangle 65"/>
          <p:cNvSpPr>
            <a:spLocks noGrp="1"/>
          </p:cNvSpPr>
          <p:nvPr>
            <p:ph type="title"/>
          </p:nvPr>
        </p:nvSpPr>
        <p:spPr>
          <a:xfrm>
            <a:off x="460375" y="419100"/>
            <a:ext cx="3557588" cy="942975"/>
          </a:xfrm>
        </p:spPr>
        <p:txBody>
          <a:bodyPr vert="horz" wrap="square" lIns="91440" tIns="45720" rIns="91440" bIns="45720" anchor="ctr" anchorCtr="0"/>
          <a:p>
            <a:pPr eaLnBrk="1" hangingPunct="1"/>
            <a:r>
              <a:rPr lang="zh-CN" altLang="en-US" sz="6000" dirty="0">
                <a:solidFill>
                  <a:schemeClr val="tx1"/>
                </a:solidFill>
                <a:ea typeface="黑体" panose="02010609060101010101" pitchFamily="49" charset="-122"/>
              </a:rPr>
              <a:t>学习内容</a:t>
            </a:r>
            <a:endParaRPr lang="zh-CN" altLang="en-US" sz="6000" dirty="0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  <p:sp>
        <p:nvSpPr>
          <p:cNvPr id="10306" name="Text Box 66"/>
          <p:cNvSpPr txBox="1"/>
          <p:nvPr/>
        </p:nvSpPr>
        <p:spPr>
          <a:xfrm>
            <a:off x="304800" y="2971800"/>
            <a:ext cx="1573213" cy="70167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500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algn="ctr">
              <a:spcBef>
                <a:spcPct val="50000"/>
              </a:spcBef>
              <a:buClrTx/>
              <a:buFont typeface="Arial" panose="020B0604020202020204" pitchFamily="34" charset="0"/>
              <a:buNone/>
            </a:pPr>
            <a:r>
              <a:rPr lang="zh-CN" altLang="en-US" sz="4000" dirty="0">
                <a:latin typeface="Arial Narrow" pitchFamily="34" charset="0"/>
                <a:ea typeface="黑体" panose="02010609060101010101" pitchFamily="49" charset="-122"/>
              </a:rPr>
              <a:t>二、</a:t>
            </a:r>
            <a:endParaRPr lang="zh-CN" altLang="en-US" sz="1800" dirty="0">
              <a:ea typeface="黑体" panose="02010609060101010101" pitchFamily="49" charset="-122"/>
            </a:endParaRPr>
          </a:p>
        </p:txBody>
      </p:sp>
      <p:grpSp>
        <p:nvGrpSpPr>
          <p:cNvPr id="17" name="Group 67"/>
          <p:cNvGrpSpPr/>
          <p:nvPr/>
        </p:nvGrpSpPr>
        <p:grpSpPr>
          <a:xfrm>
            <a:off x="1763713" y="1371600"/>
            <a:ext cx="7161212" cy="990600"/>
            <a:chOff x="0" y="0"/>
            <a:chExt cx="3199" cy="471"/>
          </a:xfrm>
        </p:grpSpPr>
        <p:pic>
          <p:nvPicPr>
            <p:cNvPr id="6173" name="图片 95" descr="그림1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0" y="0"/>
              <a:ext cx="3199" cy="471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6174" name="自选图形 108"/>
            <p:cNvSpPr/>
            <p:nvPr/>
          </p:nvSpPr>
          <p:spPr>
            <a:xfrm>
              <a:off x="67" y="61"/>
              <a:ext cx="1449" cy="324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287C2">
                    <a:alpha val="50998"/>
                  </a:srgbClr>
                </a:gs>
                <a:gs pos="100000">
                  <a:srgbClr val="013E5A">
                    <a:alpha val="0"/>
                  </a:srgbClr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15000"/>
                <a:buChar char="•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endParaRPr lang="zh-CN" altLang="en-US" sz="1800" dirty="0">
                <a:ea typeface="黑体" panose="02010609060101010101" pitchFamily="49" charset="-122"/>
              </a:endParaRPr>
            </a:p>
          </p:txBody>
        </p:sp>
        <p:sp>
          <p:nvSpPr>
            <p:cNvPr id="6175" name="矩形 77"/>
            <p:cNvSpPr/>
            <p:nvPr/>
          </p:nvSpPr>
          <p:spPr>
            <a:xfrm>
              <a:off x="182" y="57"/>
              <a:ext cx="1716" cy="35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 anchorCtr="0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15000"/>
                <a:buChar char="•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latinLnBrk="1" hangingPunct="1">
                <a:lnSpc>
                  <a:spcPct val="90000"/>
                </a:lnSpc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r>
                <a:rPr lang="zh-CN" altLang="en-US" sz="4800" dirty="0">
                  <a:ea typeface="黑体" panose="02010609060101010101" pitchFamily="49" charset="-122"/>
                </a:rPr>
                <a:t>校园欺凌</a:t>
              </a:r>
              <a:r>
                <a:rPr lang="zh-CN" altLang="en-US" sz="4800" dirty="0">
                  <a:solidFill>
                    <a:srgbClr val="FF3300"/>
                  </a:solidFill>
                  <a:ea typeface="黑体" panose="02010609060101010101" pitchFamily="49" charset="-122"/>
                </a:rPr>
                <a:t>案件</a:t>
              </a:r>
              <a:endParaRPr lang="zh-CN" altLang="en-US" sz="4800" dirty="0">
                <a:solidFill>
                  <a:srgbClr val="FF3300"/>
                </a:solidFill>
                <a:ea typeface="黑体" panose="02010609060101010101" pitchFamily="49" charset="-122"/>
              </a:endParaRPr>
            </a:p>
          </p:txBody>
        </p:sp>
      </p:grpSp>
      <p:grpSp>
        <p:nvGrpSpPr>
          <p:cNvPr id="18" name="Group 71"/>
          <p:cNvGrpSpPr/>
          <p:nvPr/>
        </p:nvGrpSpPr>
        <p:grpSpPr>
          <a:xfrm>
            <a:off x="1797050" y="2852738"/>
            <a:ext cx="7239000" cy="1066800"/>
            <a:chOff x="0" y="0"/>
            <a:chExt cx="3199" cy="471"/>
          </a:xfrm>
        </p:grpSpPr>
        <p:pic>
          <p:nvPicPr>
            <p:cNvPr id="6170" name="图片 95" descr="그림1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0" y="0"/>
              <a:ext cx="3199" cy="471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6171" name="自选图形 108"/>
            <p:cNvSpPr/>
            <p:nvPr/>
          </p:nvSpPr>
          <p:spPr>
            <a:xfrm>
              <a:off x="67" y="61"/>
              <a:ext cx="1449" cy="324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287C2">
                    <a:alpha val="50998"/>
                  </a:srgbClr>
                </a:gs>
                <a:gs pos="100000">
                  <a:srgbClr val="013E5A">
                    <a:alpha val="0"/>
                  </a:srgbClr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15000"/>
                <a:buChar char="•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endParaRPr lang="zh-CN" altLang="en-US" sz="1800" dirty="0">
                <a:ea typeface="黑体" panose="02010609060101010101" pitchFamily="49" charset="-122"/>
              </a:endParaRPr>
            </a:p>
          </p:txBody>
        </p:sp>
        <p:sp>
          <p:nvSpPr>
            <p:cNvPr id="6172" name="矩形 77"/>
            <p:cNvSpPr/>
            <p:nvPr/>
          </p:nvSpPr>
          <p:spPr>
            <a:xfrm>
              <a:off x="182" y="69"/>
              <a:ext cx="2506" cy="33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 anchorCtr="0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15000"/>
                <a:buChar char="•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latinLnBrk="1" hangingPunct="1">
                <a:lnSpc>
                  <a:spcPct val="90000"/>
                </a:lnSpc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r>
                <a:rPr lang="zh-CN" altLang="en-US" sz="4800" dirty="0">
                  <a:ea typeface="黑体" panose="02010609060101010101" pitchFamily="49" charset="-122"/>
                </a:rPr>
                <a:t>校园欺凌</a:t>
              </a:r>
              <a:r>
                <a:rPr lang="zh-CN" altLang="en-US" sz="4800" dirty="0">
                  <a:solidFill>
                    <a:srgbClr val="FF3300"/>
                  </a:solidFill>
                  <a:ea typeface="黑体" panose="02010609060101010101" pitchFamily="49" charset="-122"/>
                </a:rPr>
                <a:t>形式</a:t>
              </a:r>
              <a:r>
                <a:rPr lang="zh-CN" altLang="en-US" sz="4800" dirty="0">
                  <a:ea typeface="黑体" panose="02010609060101010101" pitchFamily="49" charset="-122"/>
                </a:rPr>
                <a:t>及</a:t>
              </a:r>
              <a:r>
                <a:rPr lang="zh-CN" altLang="en-US" sz="4800" dirty="0">
                  <a:solidFill>
                    <a:srgbClr val="FF3300"/>
                  </a:solidFill>
                  <a:ea typeface="黑体" panose="02010609060101010101" pitchFamily="49" charset="-122"/>
                </a:rPr>
                <a:t>特点</a:t>
              </a:r>
              <a:endParaRPr lang="zh-CN" altLang="en-US" sz="4800" dirty="0">
                <a:solidFill>
                  <a:srgbClr val="FF3300"/>
                </a:solidFill>
                <a:ea typeface="黑体" panose="02010609060101010101" pitchFamily="49" charset="-122"/>
              </a:endParaRPr>
            </a:p>
          </p:txBody>
        </p:sp>
      </p:grpSp>
      <p:grpSp>
        <p:nvGrpSpPr>
          <p:cNvPr id="19" name="Group 75"/>
          <p:cNvGrpSpPr/>
          <p:nvPr/>
        </p:nvGrpSpPr>
        <p:grpSpPr>
          <a:xfrm>
            <a:off x="1749425" y="4292600"/>
            <a:ext cx="7394575" cy="1211263"/>
            <a:chOff x="0" y="0"/>
            <a:chExt cx="3199" cy="471"/>
          </a:xfrm>
        </p:grpSpPr>
        <p:pic>
          <p:nvPicPr>
            <p:cNvPr id="6167" name="图片 95" descr="그림1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0" y="0"/>
              <a:ext cx="3199" cy="471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6168" name="自选图形 108"/>
            <p:cNvSpPr/>
            <p:nvPr/>
          </p:nvSpPr>
          <p:spPr>
            <a:xfrm>
              <a:off x="67" y="61"/>
              <a:ext cx="1449" cy="324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287C2">
                    <a:alpha val="50998"/>
                  </a:srgbClr>
                </a:gs>
                <a:gs pos="100000">
                  <a:srgbClr val="013E5A">
                    <a:alpha val="0"/>
                  </a:srgbClr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15000"/>
                <a:buChar char="•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endParaRPr lang="zh-CN" altLang="en-US" sz="1800" dirty="0">
                <a:ea typeface="黑体" panose="02010609060101010101" pitchFamily="49" charset="-122"/>
              </a:endParaRPr>
            </a:p>
          </p:txBody>
        </p:sp>
        <p:sp>
          <p:nvSpPr>
            <p:cNvPr id="6169" name="矩形 77"/>
            <p:cNvSpPr/>
            <p:nvPr/>
          </p:nvSpPr>
          <p:spPr>
            <a:xfrm>
              <a:off x="182" y="110"/>
              <a:ext cx="2937" cy="24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 anchorCtr="0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15000"/>
                <a:buChar char="•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latinLnBrk="1" hangingPunct="1">
                <a:lnSpc>
                  <a:spcPct val="90000"/>
                </a:lnSpc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r>
                <a:rPr lang="zh-CN" altLang="en-US" sz="4000" dirty="0">
                  <a:ea typeface="黑体" panose="02010609060101010101" pitchFamily="49" charset="-122"/>
                </a:rPr>
                <a:t>惩治</a:t>
              </a:r>
              <a:r>
                <a:rPr lang="zh-CN" altLang="en-US" sz="4000" dirty="0">
                  <a:latin typeface="黑体" panose="02010609060101010101" pitchFamily="49" charset="-122"/>
                  <a:ea typeface="黑体" panose="02010609060101010101" pitchFamily="49" charset="-122"/>
                </a:rPr>
                <a:t>“</a:t>
              </a:r>
              <a:r>
                <a:rPr lang="zh-CN" altLang="en-US" sz="4000" dirty="0">
                  <a:ea typeface="黑体" panose="02010609060101010101" pitchFamily="49" charset="-122"/>
                </a:rPr>
                <a:t>校园欺凌</a:t>
              </a:r>
              <a:r>
                <a:rPr lang="zh-CN" altLang="en-US" sz="4000" dirty="0">
                  <a:latin typeface="黑体" panose="02010609060101010101" pitchFamily="49" charset="-122"/>
                  <a:ea typeface="黑体" panose="02010609060101010101" pitchFamily="49" charset="-122"/>
                </a:rPr>
                <a:t>”</a:t>
              </a:r>
              <a:r>
                <a:rPr lang="zh-CN" altLang="en-US" sz="4000" dirty="0">
                  <a:ea typeface="黑体" panose="02010609060101010101" pitchFamily="49" charset="-122"/>
                </a:rPr>
                <a:t>的</a:t>
              </a:r>
              <a:r>
                <a:rPr lang="zh-CN" altLang="en-US" sz="4000" dirty="0">
                  <a:solidFill>
                    <a:srgbClr val="FF3300"/>
                  </a:solidFill>
                  <a:ea typeface="黑体" panose="02010609060101010101" pitchFamily="49" charset="-122"/>
                </a:rPr>
                <a:t>法律法规</a:t>
              </a:r>
              <a:endParaRPr lang="en-US" altLang="zh-CN" sz="4000" dirty="0">
                <a:solidFill>
                  <a:srgbClr val="FF3300"/>
                </a:solidFill>
                <a:ea typeface="黑体" panose="02010609060101010101" pitchFamily="49" charset="-122"/>
              </a:endParaRPr>
            </a:p>
          </p:txBody>
        </p:sp>
      </p:grpSp>
      <p:grpSp>
        <p:nvGrpSpPr>
          <p:cNvPr id="20" name="Group 79"/>
          <p:cNvGrpSpPr/>
          <p:nvPr/>
        </p:nvGrpSpPr>
        <p:grpSpPr>
          <a:xfrm>
            <a:off x="1600200" y="5943600"/>
            <a:ext cx="7543800" cy="914400"/>
            <a:chOff x="0" y="0"/>
            <a:chExt cx="3199" cy="471"/>
          </a:xfrm>
        </p:grpSpPr>
        <p:pic>
          <p:nvPicPr>
            <p:cNvPr id="6164" name="图片 95" descr="그림1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0" y="0"/>
              <a:ext cx="3199" cy="471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6165" name="自选图形 108"/>
            <p:cNvSpPr/>
            <p:nvPr/>
          </p:nvSpPr>
          <p:spPr>
            <a:xfrm>
              <a:off x="67" y="61"/>
              <a:ext cx="1449" cy="324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287C2">
                    <a:alpha val="50998"/>
                  </a:srgbClr>
                </a:gs>
                <a:gs pos="100000">
                  <a:srgbClr val="013E5A">
                    <a:alpha val="0"/>
                  </a:srgbClr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15000"/>
                <a:buChar char="•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endParaRPr lang="zh-CN" altLang="en-US" sz="1800" dirty="0">
                <a:ea typeface="黑体" panose="02010609060101010101" pitchFamily="49" charset="-122"/>
              </a:endParaRPr>
            </a:p>
          </p:txBody>
        </p:sp>
        <p:sp>
          <p:nvSpPr>
            <p:cNvPr id="6166" name="矩形 77"/>
            <p:cNvSpPr/>
            <p:nvPr/>
          </p:nvSpPr>
          <p:spPr>
            <a:xfrm>
              <a:off x="182" y="42"/>
              <a:ext cx="2146" cy="38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 anchorCtr="0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15000"/>
                <a:buChar char="•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latinLnBrk="1" hangingPunct="1">
                <a:lnSpc>
                  <a:spcPct val="90000"/>
                </a:lnSpc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r>
                <a:rPr lang="zh-CN" altLang="en-US" sz="4800" dirty="0">
                  <a:ea typeface="黑体" panose="02010609060101010101" pitchFamily="49" charset="-122"/>
                </a:rPr>
                <a:t>如何</a:t>
              </a:r>
              <a:r>
                <a:rPr lang="zh-CN" altLang="en-US" sz="4800" dirty="0">
                  <a:solidFill>
                    <a:srgbClr val="FF3300"/>
                  </a:solidFill>
                  <a:ea typeface="黑体" panose="02010609060101010101" pitchFamily="49" charset="-122"/>
                </a:rPr>
                <a:t>预防</a:t>
              </a:r>
              <a:r>
                <a:rPr lang="zh-CN" altLang="en-US" sz="4800" dirty="0">
                  <a:ea typeface="黑体" panose="02010609060101010101" pitchFamily="49" charset="-122"/>
                </a:rPr>
                <a:t>校园欺凌</a:t>
              </a:r>
              <a:endParaRPr lang="zh-CN" altLang="en-US" sz="4800" dirty="0">
                <a:ea typeface="黑体" panose="02010609060101010101" pitchFamily="49" charset="-122"/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500" fill="hold"/>
                                        <p:tgtEl>
                                          <p:spTgt spid="103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95B9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500" fill="hold"/>
                                        <p:tgtEl>
                                          <p:spTgt spid="103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95B9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500" fill="hold"/>
                                        <p:tgtEl>
                                          <p:spTgt spid="103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95B9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500" fill="hold"/>
                                        <p:tgtEl>
                                          <p:spTgt spid="103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95B9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2" presetID="1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/>
      <p:bldP spid="10243" grpId="0" animBg="1"/>
      <p:bldP spid="10302" grpId="0"/>
      <p:bldP spid="10302" grpId="1"/>
      <p:bldP spid="10303" grpId="0"/>
      <p:bldP spid="10303" grpId="1"/>
      <p:bldP spid="10304" grpId="0"/>
      <p:bldP spid="10304" grpId="1"/>
      <p:bldP spid="10306" grpId="0"/>
      <p:bldP spid="10306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8" name="Rectangle 2"/>
          <p:cNvSpPr>
            <a:spLocks noGrp="1" noRot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r>
              <a:rPr lang="zh-CN" altLang="en-US" sz="4000" dirty="0">
                <a:solidFill>
                  <a:srgbClr val="66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认识校园暴力的危害</a:t>
            </a:r>
            <a:endParaRPr lang="zh-CN" altLang="en-US" sz="4000" dirty="0">
              <a:solidFill>
                <a:srgbClr val="6600C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579" name="Rectangle 3"/>
          <p:cNvSpPr>
            <a:spLocks noGrp="1" noRot="1"/>
          </p:cNvSpPr>
          <p:nvPr>
            <p:ph idx="1"/>
          </p:nvPr>
        </p:nvSpPr>
        <p:spPr>
          <a:xfrm>
            <a:off x="0" y="1412875"/>
            <a:ext cx="8540750" cy="4270375"/>
          </a:xfrm>
        </p:spPr>
        <p:txBody>
          <a:bodyPr vert="horz" wrap="square" lIns="91440" tIns="45720" rIns="91440" bIns="45720" anchor="t" anchorCtr="0"/>
          <a:p>
            <a:pPr eaLnBrk="1" hangingPunct="1"/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、扰乱学校正常的教育、教学秩序，影响同学们正常的学习和生活。我们都希望在一个</a:t>
            </a:r>
            <a:r>
              <a:rPr lang="zh-CN" altLang="en-US" sz="36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和谐友善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zh-CN" altLang="en-US" sz="36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轻松愉悦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的校园环境中学习和生活，这样才能</a:t>
            </a:r>
            <a:r>
              <a:rPr lang="zh-CN" altLang="en-US" sz="36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专心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学习。</a:t>
            </a:r>
            <a:endParaRPr lang="zh-CN" altLang="en-US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/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、严重影响被害人的身心健康。加害者以故意损害他人身体健康为目的，往往造成受害者身体损伤，遭受伤痛折磨，甚至造成残疾。生命是平等的，生命与健康，你的与其他同学的，同样重要。</a:t>
            </a:r>
            <a:endParaRPr lang="zh-CN" altLang="en-US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>
    <p:pull dir="r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2" name="Rectangle 2"/>
          <p:cNvSpPr>
            <a:spLocks noGrp="1" noRot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endParaRPr lang="zh-CN" altLang="en-US" dirty="0"/>
          </a:p>
        </p:txBody>
      </p:sp>
      <p:sp>
        <p:nvSpPr>
          <p:cNvPr id="25603" name="Rectangle 3"/>
          <p:cNvSpPr>
            <a:spLocks noGrp="1" noRot="1"/>
          </p:cNvSpPr>
          <p:nvPr>
            <p:ph idx="1"/>
          </p:nvPr>
        </p:nvSpPr>
        <p:spPr>
          <a:xfrm>
            <a:off x="301625" y="260350"/>
            <a:ext cx="8540750" cy="6121400"/>
          </a:xfrm>
        </p:spPr>
        <p:txBody>
          <a:bodyPr vert="horz" wrap="square" lIns="91440" tIns="45720" rIns="91440" bIns="45720" anchor="t" anchorCtr="0"/>
          <a:p>
            <a:pPr marL="0" indent="714375" eaLnBrk="1" hangingPunct="1">
              <a:buNone/>
            </a:pP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、给加害人的家庭造成巨大的经济负担。</a:t>
            </a: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714375" eaLnBrk="1" hangingPunct="1">
              <a:buNone/>
            </a:pPr>
            <a:r>
              <a:rPr lang="zh-CN" altLang="en-US" sz="28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以损害他人生命和健康为目的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的打架斗殴是一种最昂贵的消费行为。为此花成千上万、几十万、甚至上百万都不是什么稀奇事。社会上流传有这样一句话：“有本事去挣钱，</a:t>
            </a:r>
            <a:r>
              <a:rPr lang="zh-CN" altLang="en-US" sz="28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没本事别打架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”。</a:t>
            </a: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714375" eaLnBrk="1" hangingPunct="1">
              <a:buNone/>
            </a:pP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、一旦构成故意伤害罪，会被追究刑事责任。</a:t>
            </a: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714375" eaLnBrk="1" hangingPunct="1">
              <a:buNone/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失去自由，铁门紧闭，强制劳动，时时受到监视和约束，严厉的强制措施，低下的食宿条件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……</a:t>
            </a:r>
            <a:endParaRPr lang="en-US" altLang="zh-CN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714375" eaLnBrk="1" hangingPunct="1">
              <a:buNone/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正因为打架斗殴的后果如此严重，学校和家长才这样重视。有一位父亲这样教育他的孩子：“别打架，咱们也打不起”。话虽朴实，但很实在，让我们都按这位父亲的要求去做吧！</a:t>
            </a: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>
    <p:pull dir="r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6" name="Rectangle 2"/>
          <p:cNvSpPr>
            <a:spLocks noGrp="1" noRot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r>
              <a:rPr lang="zh-CN" altLang="en-US" sz="4800" dirty="0">
                <a:latin typeface="黑体" panose="02010609060101010101" pitchFamily="49" charset="-122"/>
                <a:ea typeface="黑体" panose="02010609060101010101" pitchFamily="49" charset="-122"/>
              </a:rPr>
              <a:t>抽样调查：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如何看待“中学生打架”</a:t>
            </a:r>
            <a:endParaRPr lang="zh-CN" altLang="en-US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627" name="Rectangle 3"/>
          <p:cNvSpPr>
            <a:spLocks noGrp="1" noRot="1"/>
          </p:cNvSpPr>
          <p:nvPr>
            <p:ph idx="1"/>
          </p:nvPr>
        </p:nvSpPr>
        <p:spPr>
          <a:xfrm>
            <a:off x="323850" y="1773238"/>
            <a:ext cx="8540750" cy="4270375"/>
          </a:xfrm>
        </p:spPr>
        <p:txBody>
          <a:bodyPr vert="horz" wrap="square" lIns="91440" tIns="45720" rIns="91440" bIns="45720" anchor="t" anchorCtr="0"/>
          <a:p>
            <a:pPr marL="0" indent="1000125" eaLnBrk="1" hangingPunct="1">
              <a:lnSpc>
                <a:spcPct val="90000"/>
              </a:lnSpc>
              <a:buNone/>
            </a:pPr>
            <a:r>
              <a:rPr lang="zh-CN" altLang="en-US" sz="4000" dirty="0">
                <a:latin typeface="黑体" panose="02010609060101010101" pitchFamily="49" charset="-122"/>
                <a:ea typeface="黑体" panose="02010609060101010101" pitchFamily="49" charset="-122"/>
              </a:rPr>
              <a:t>多数学生认为：</a:t>
            </a:r>
            <a:r>
              <a:rPr lang="zh-CN" altLang="en-US" sz="40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打架是愚昧的</a:t>
            </a:r>
            <a:r>
              <a:rPr lang="zh-CN" altLang="en-US" sz="4000" dirty="0">
                <a:latin typeface="黑体" panose="02010609060101010101" pitchFamily="49" charset="-122"/>
                <a:ea typeface="黑体" panose="02010609060101010101" pitchFamily="49" charset="-122"/>
              </a:rPr>
              <a:t>；</a:t>
            </a:r>
            <a:endParaRPr lang="zh-CN" altLang="en-US" sz="40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1000125" eaLnBrk="1" hangingPunct="1">
              <a:lnSpc>
                <a:spcPct val="90000"/>
              </a:lnSpc>
              <a:buNone/>
            </a:pPr>
            <a:r>
              <a:rPr lang="zh-CN" altLang="en-US" sz="4000" dirty="0">
                <a:latin typeface="黑体" panose="02010609060101010101" pitchFamily="49" charset="-122"/>
                <a:ea typeface="黑体" panose="02010609060101010101" pitchFamily="49" charset="-122"/>
              </a:rPr>
              <a:t>但也有少数学生认为：打架</a:t>
            </a:r>
            <a:r>
              <a:rPr lang="zh-CN" altLang="en-US" sz="40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可以理解</a:t>
            </a:r>
            <a:r>
              <a:rPr lang="zh-CN" altLang="en-US" sz="4000" dirty="0">
                <a:latin typeface="黑体" panose="02010609060101010101" pitchFamily="49" charset="-122"/>
                <a:ea typeface="黑体" panose="02010609060101010101" pitchFamily="49" charset="-122"/>
              </a:rPr>
              <a:t>，打架者</a:t>
            </a:r>
            <a:r>
              <a:rPr lang="zh-CN" altLang="en-US" sz="40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堪称“英雄”</a:t>
            </a:r>
            <a:r>
              <a:rPr lang="zh-CN" altLang="en-US" sz="4000" dirty="0">
                <a:latin typeface="黑体" panose="02010609060101010101" pitchFamily="49" charset="-122"/>
                <a:ea typeface="黑体" panose="02010609060101010101" pitchFamily="49" charset="-122"/>
              </a:rPr>
              <a:t>，也可以用一个字形容</a:t>
            </a:r>
            <a:r>
              <a:rPr lang="en-US" altLang="zh-CN" sz="4000" dirty="0">
                <a:latin typeface="黑体" panose="02010609060101010101" pitchFamily="49" charset="-122"/>
                <a:ea typeface="黑体" panose="02010609060101010101" pitchFamily="49" charset="-122"/>
              </a:rPr>
              <a:t>——</a:t>
            </a:r>
            <a:r>
              <a:rPr lang="zh-CN" altLang="en-US" sz="40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酷</a:t>
            </a:r>
            <a:r>
              <a:rPr lang="zh-CN" altLang="en-US" sz="4000" dirty="0">
                <a:latin typeface="黑体" panose="02010609060101010101" pitchFamily="49" charset="-122"/>
                <a:ea typeface="黑体" panose="02010609060101010101" pitchFamily="49" charset="-122"/>
              </a:rPr>
              <a:t>；</a:t>
            </a:r>
            <a:endParaRPr lang="zh-CN" altLang="en-US" sz="40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1000125" eaLnBrk="1" hangingPunct="1">
              <a:lnSpc>
                <a:spcPct val="90000"/>
              </a:lnSpc>
              <a:buNone/>
            </a:pPr>
            <a:r>
              <a:rPr lang="zh-CN" altLang="en-US" sz="4000" dirty="0">
                <a:latin typeface="黑体" panose="02010609060101010101" pitchFamily="49" charset="-122"/>
                <a:ea typeface="黑体" panose="02010609060101010101" pitchFamily="49" charset="-122"/>
              </a:rPr>
              <a:t>极少数学生的回答竟然是：谁打架？在哪打的架？干吗没叫上我一起去？（回答真实而又直率）</a:t>
            </a:r>
            <a:endParaRPr lang="zh-CN" altLang="en-US" sz="4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>
    <p:pull dir="r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50" name="Rectangle 3"/>
          <p:cNvSpPr>
            <a:spLocks noGrp="1" noRot="1"/>
          </p:cNvSpPr>
          <p:nvPr>
            <p:ph type="body"/>
          </p:nvPr>
        </p:nvSpPr>
        <p:spPr>
          <a:xfrm>
            <a:off x="539750" y="981075"/>
            <a:ext cx="8181975" cy="5256213"/>
          </a:xfrm>
        </p:spPr>
        <p:txBody>
          <a:bodyPr vert="horz" wrap="square" lIns="91440" tIns="45720" rIns="91440" bIns="45720" anchor="t" anchorCtr="0"/>
          <a:p>
            <a:pPr marL="0" indent="1162050" eaLnBrk="1" hangingPunct="1">
              <a:buNone/>
            </a:pPr>
            <a:r>
              <a:rPr lang="zh-CN" altLang="en-US" sz="4400" b="1" dirty="0">
                <a:latin typeface="黑体" panose="02010609060101010101" pitchFamily="49" charset="-122"/>
                <a:ea typeface="黑体" panose="02010609060101010101" pitchFamily="49" charset="-122"/>
              </a:rPr>
              <a:t>中学校园欺凌伤害事件的发生和中学生</a:t>
            </a:r>
            <a:r>
              <a:rPr lang="zh-CN" altLang="en-US" sz="4400" b="1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法律意识淡薄</a:t>
            </a:r>
            <a:r>
              <a:rPr lang="zh-CN" altLang="en-US" sz="4400" b="1" dirty="0">
                <a:latin typeface="黑体" panose="02010609060101010101" pitchFamily="49" charset="-122"/>
                <a:ea typeface="黑体" panose="02010609060101010101" pitchFamily="49" charset="-122"/>
              </a:rPr>
              <a:t>有直接的关系，</a:t>
            </a:r>
            <a:r>
              <a:rPr lang="zh-CN" altLang="en-US" sz="44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错误地认为未成年人违法犯罪不需要承担任何责任</a:t>
            </a:r>
            <a:r>
              <a:rPr lang="zh-CN" altLang="en-US" sz="4400" b="1" dirty="0">
                <a:latin typeface="黑体" panose="02010609060101010101" pitchFamily="49" charset="-122"/>
                <a:ea typeface="黑体" panose="02010609060101010101" pitchFamily="49" charset="-122"/>
              </a:rPr>
              <a:t>。当他们不清楚自己行为的法律后果时，往往会采取不理智的暴力行为来解决问题。 </a:t>
            </a:r>
            <a:endParaRPr lang="zh-CN" altLang="en-US" sz="4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>
    <p:pull dir="r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4" name="Rectangle 2"/>
          <p:cNvSpPr>
            <a:spLocks noGrp="1" noRot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endParaRPr lang="zh-CN" altLang="en-US" dirty="0"/>
          </a:p>
        </p:txBody>
      </p:sp>
      <p:sp>
        <p:nvSpPr>
          <p:cNvPr id="28675" name="Rectangle 3"/>
          <p:cNvSpPr>
            <a:spLocks noGrp="1" noRot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marL="0" indent="982980" eaLnBrk="1" hangingPunct="1">
              <a:buNone/>
            </a:pPr>
            <a:r>
              <a:rPr lang="zh-CN" altLang="en-US" sz="4000" b="1" dirty="0">
                <a:solidFill>
                  <a:srgbClr val="66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校园暴力伤害的发生，绝不是一个简单问题：受到欺负的学生会产生极大的</a:t>
            </a:r>
            <a:r>
              <a:rPr lang="zh-CN" altLang="en-US" sz="4000" b="1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自卑感</a:t>
            </a:r>
            <a:r>
              <a:rPr lang="zh-CN" altLang="en-US" sz="4000" b="1" dirty="0">
                <a:solidFill>
                  <a:srgbClr val="66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，缺乏自信，有些人自杀，有些人采取同归于尽的</a:t>
            </a:r>
            <a:r>
              <a:rPr lang="zh-CN" altLang="en-US" sz="4000" b="1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报复</a:t>
            </a:r>
            <a:r>
              <a:rPr lang="zh-CN" altLang="en-US" sz="4000" b="1" dirty="0">
                <a:solidFill>
                  <a:srgbClr val="66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行动；而欺负别人的学生也养成</a:t>
            </a:r>
            <a:r>
              <a:rPr lang="zh-CN" altLang="en-US" sz="4000" b="1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目无法纪</a:t>
            </a:r>
            <a:r>
              <a:rPr lang="zh-CN" altLang="en-US" sz="4000" b="1" dirty="0">
                <a:solidFill>
                  <a:srgbClr val="66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的习惯，长大成人后</a:t>
            </a:r>
            <a:r>
              <a:rPr lang="zh-CN" altLang="en-US" sz="4000" b="1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经常触犯法律</a:t>
            </a:r>
            <a:r>
              <a:rPr lang="zh-CN" altLang="en-US" sz="4000" b="1" dirty="0">
                <a:solidFill>
                  <a:srgbClr val="66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r>
              <a:rPr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endParaRPr lang="zh-CN" altLang="en-US" sz="36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>
    <p:pull dir="r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9698" name="Picture 8" descr="2016511103653888"/>
          <p:cNvPicPr>
            <a:picLocks noChangeAspect="1"/>
          </p:cNvPicPr>
          <p:nvPr/>
        </p:nvPicPr>
        <p:blipFill>
          <a:blip r:embed="rId1"/>
          <a:srcRect b="406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9699" name="Rectangle 2"/>
          <p:cNvSpPr>
            <a:spLocks noGrp="1"/>
          </p:cNvSpPr>
          <p:nvPr>
            <p:ph type="ctrTitle"/>
          </p:nvPr>
        </p:nvSpPr>
        <p:spPr>
          <a:xfrm>
            <a:off x="0" y="188913"/>
            <a:ext cx="3348038" cy="2952750"/>
          </a:xfrm>
          <a:solidFill>
            <a:schemeClr val="bg1">
              <a:alpha val="100000"/>
            </a:schemeClr>
          </a:solidFill>
        </p:spPr>
        <p:txBody>
          <a:bodyPr vert="horz" wrap="square" lIns="91440" tIns="45720" rIns="91440" bIns="45720" anchor="ctr" anchorCtr="0"/>
          <a:p>
            <a:pPr eaLnBrk="1" hangingPunct="1">
              <a:buClrTx/>
              <a:buSzTx/>
              <a:buFontTx/>
            </a:pPr>
            <a:r>
              <a:rPr lang="zh-CN" altLang="en-US" sz="4800" dirty="0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 （三）</a:t>
            </a:r>
            <a:br>
              <a:rPr lang="zh-CN" altLang="en-US" sz="66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</a:br>
            <a:r>
              <a:rPr lang="zh-CN" altLang="en-US" sz="66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 </a:t>
            </a:r>
            <a:r>
              <a:rPr lang="zh-CN" altLang="en-US" sz="40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惩治“校园欺凌”的法律法规</a:t>
            </a:r>
            <a:endParaRPr lang="zh-CN" altLang="en-US" sz="4000" dirty="0">
              <a:solidFill>
                <a:srgbClr val="FF3300"/>
              </a:solidFill>
              <a:latin typeface="黑体" panose="02010609060101010101" pitchFamily="49" charset="-122"/>
              <a:ea typeface="黑体" panose="02010609060101010101" pitchFamily="49" charset="-122"/>
              <a:cs typeface="+mj-cs"/>
            </a:endParaRPr>
          </a:p>
        </p:txBody>
      </p:sp>
    </p:spTree>
  </p:cSld>
  <p:clrMapOvr>
    <a:masterClrMapping/>
  </p:clrMapOvr>
  <p:transition spd="slow">
    <p:pull dir="ru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2" name="Rectangle 2"/>
          <p:cNvSpPr>
            <a:spLocks noGrp="1" noRot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endParaRPr lang="zh-CN" altLang="en-US" dirty="0"/>
          </a:p>
        </p:txBody>
      </p:sp>
      <p:sp>
        <p:nvSpPr>
          <p:cNvPr id="30723" name="Rectangle 3"/>
          <p:cNvSpPr>
            <a:spLocks noGrp="1" noRot="1"/>
          </p:cNvSpPr>
          <p:nvPr>
            <p:ph idx="1"/>
          </p:nvPr>
        </p:nvSpPr>
        <p:spPr>
          <a:xfrm>
            <a:off x="5364163" y="1341438"/>
            <a:ext cx="3600450" cy="4681537"/>
          </a:xfrm>
        </p:spPr>
        <p:txBody>
          <a:bodyPr vert="horz" wrap="square" lIns="91440" tIns="45720" rIns="91440" bIns="45720" anchor="t" anchorCtr="0"/>
          <a:p>
            <a:pPr marL="0" indent="803275" eaLnBrk="1" hangingPunct="1">
              <a:buNone/>
            </a:pP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对于未成年人犯罪，国家虽强调</a:t>
            </a:r>
            <a:r>
              <a:rPr lang="zh-CN" altLang="en-US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教育与惩罚并重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。但需要注意的是，这种教育和保护是具有一定限度的，</a:t>
            </a:r>
            <a:r>
              <a:rPr lang="zh-CN" altLang="en-US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一旦超越了法律底线，必须为此承担法律责任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。 </a:t>
            </a:r>
            <a:endParaRPr lang="zh-CN" alt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30724" name="Group 4"/>
          <p:cNvGrpSpPr/>
          <p:nvPr/>
        </p:nvGrpSpPr>
        <p:grpSpPr>
          <a:xfrm>
            <a:off x="0" y="1557338"/>
            <a:ext cx="5219700" cy="3168650"/>
            <a:chOff x="40" y="2387"/>
            <a:chExt cx="2532" cy="1744"/>
          </a:xfrm>
        </p:grpSpPr>
        <p:pic>
          <p:nvPicPr>
            <p:cNvPr id="30725" name="Picture 5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00" y="2387"/>
              <a:ext cx="2472" cy="174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30726" name="Rectangle 6"/>
            <p:cNvSpPr/>
            <p:nvPr/>
          </p:nvSpPr>
          <p:spPr>
            <a:xfrm>
              <a:off x="1882" y="3249"/>
              <a:ext cx="635" cy="227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15000"/>
                <a:buChar char="•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r>
                <a:rPr lang="zh-CN" altLang="en-US" sz="1800" dirty="0">
                  <a:ea typeface="黑体" panose="02010609060101010101" pitchFamily="49" charset="-122"/>
                </a:rPr>
                <a:t>情节较轻</a:t>
              </a:r>
              <a:endParaRPr lang="zh-CN" altLang="en-US" sz="1800" dirty="0">
                <a:ea typeface="黑体" panose="02010609060101010101" pitchFamily="49" charset="-122"/>
              </a:endParaRPr>
            </a:p>
          </p:txBody>
        </p:sp>
        <p:sp>
          <p:nvSpPr>
            <p:cNvPr id="30727" name="Rectangle 7"/>
            <p:cNvSpPr/>
            <p:nvPr/>
          </p:nvSpPr>
          <p:spPr>
            <a:xfrm>
              <a:off x="40" y="2543"/>
              <a:ext cx="771" cy="18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15000"/>
                <a:buChar char="•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ClrTx/>
                <a:buFont typeface="Arial" panose="020B0604020202020204" pitchFamily="34" charset="0"/>
                <a:buNone/>
              </a:pPr>
              <a:r>
                <a:rPr lang="zh-CN" altLang="en-US" sz="1800" dirty="0">
                  <a:ea typeface="黑体" panose="02010609060101010101" pitchFamily="49" charset="-122"/>
                </a:rPr>
                <a:t>情节较重</a:t>
              </a:r>
              <a:endParaRPr lang="zh-CN" altLang="en-US" sz="1800" dirty="0">
                <a:ea typeface="黑体" panose="02010609060101010101" pitchFamily="49" charset="-122"/>
              </a:endParaRPr>
            </a:p>
          </p:txBody>
        </p:sp>
      </p:grpSp>
    </p:spTree>
  </p:cSld>
  <p:clrMapOvr>
    <a:masterClrMapping/>
  </p:clrMapOvr>
  <p:transition spd="slow">
    <p:pull dir="ru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746" name="Rectangle 2"/>
          <p:cNvSpPr>
            <a:spLocks noGrp="1" noRot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endParaRPr lang="zh-CN" altLang="en-US" dirty="0"/>
          </a:p>
        </p:txBody>
      </p:sp>
      <p:sp>
        <p:nvSpPr>
          <p:cNvPr id="31747" name="Rectangle 3"/>
          <p:cNvSpPr>
            <a:spLocks noGrp="1" noRot="1"/>
          </p:cNvSpPr>
          <p:nvPr>
            <p:ph idx="1"/>
          </p:nvPr>
        </p:nvSpPr>
        <p:spPr>
          <a:xfrm>
            <a:off x="301625" y="4413250"/>
            <a:ext cx="8540750" cy="2160588"/>
          </a:xfrm>
        </p:spPr>
        <p:txBody>
          <a:bodyPr vert="horz" wrap="square" lIns="91440" tIns="45720" rIns="91440" bIns="45720" anchor="t" anchorCtr="0"/>
          <a:p>
            <a:pPr eaLnBrk="1" hangingPunct="1">
              <a:lnSpc>
                <a:spcPct val="90000"/>
              </a:lnSpc>
            </a:pPr>
            <a:r>
              <a:rPr lang="zh-CN" altLang="en-US" sz="24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国务院总理李克强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对近期校园暴力频发作出重要批示。批示指出：校园应是最阳光、最安全的地方。校园暴力频发，不仅伤害未成年人身心健康，也冲击社会道德底线。教育部要会同相关方面多措并举，特别是要完善法律法规、加强对学生的法制教育，</a:t>
            </a:r>
            <a:r>
              <a:rPr lang="zh-CN" altLang="en-US" sz="24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坚决遏制漠视人的尊严与生命的行为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r" eaLnBrk="1" hangingPunct="1">
              <a:lnSpc>
                <a:spcPct val="90000"/>
              </a:lnSpc>
              <a:buNone/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来源： 中国政府网  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2016-06-12 14:00】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31748" name="Picture 5" descr="03aa41eb14c442f98d18458e5628e04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979613" y="428625"/>
            <a:ext cx="5746750" cy="39655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>
    <p:pull dir="ru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770" name="Rectangle 2"/>
          <p:cNvSpPr/>
          <p:nvPr/>
        </p:nvSpPr>
        <p:spPr>
          <a:xfrm>
            <a:off x="395288" y="909638"/>
            <a:ext cx="8497887" cy="5688012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500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342900" lvl="0" indent="-342900" eaLnBrk="1" hangingPunct="1"/>
            <a:r>
              <a:rPr lang="en-US" altLang="zh-CN" sz="4000" dirty="0">
                <a:solidFill>
                  <a:srgbClr val="FF3300"/>
                </a:solidFill>
              </a:rPr>
              <a:t>          </a:t>
            </a:r>
            <a:r>
              <a:rPr lang="en-US" altLang="zh-CN" sz="4000" dirty="0">
                <a:solidFill>
                  <a:srgbClr val="FF3300"/>
                </a:solidFill>
                <a:ea typeface="黑体" panose="02010609060101010101" pitchFamily="49" charset="-122"/>
              </a:rPr>
              <a:t>《</a:t>
            </a:r>
            <a:r>
              <a:rPr lang="zh-CN" altLang="en-US" sz="4000" dirty="0">
                <a:solidFill>
                  <a:srgbClr val="FF3300"/>
                </a:solidFill>
                <a:ea typeface="黑体" panose="02010609060101010101" pitchFamily="49" charset="-122"/>
              </a:rPr>
              <a:t>治安管理处罚法</a:t>
            </a:r>
            <a:r>
              <a:rPr lang="en-US" altLang="zh-CN" sz="4000" dirty="0">
                <a:solidFill>
                  <a:srgbClr val="FF3300"/>
                </a:solidFill>
                <a:ea typeface="黑体" panose="02010609060101010101" pitchFamily="49" charset="-122"/>
              </a:rPr>
              <a:t>》</a:t>
            </a:r>
            <a:endParaRPr lang="zh-CN" altLang="en-US" sz="4000" dirty="0">
              <a:solidFill>
                <a:srgbClr val="FF3300"/>
              </a:solidFill>
              <a:ea typeface="黑体" panose="02010609060101010101" pitchFamily="49" charset="-122"/>
            </a:endParaRPr>
          </a:p>
          <a:p>
            <a:pPr marL="342900" lvl="0" indent="-342900" eaLnBrk="1" hangingPunct="1"/>
            <a:r>
              <a:rPr lang="zh-CN" altLang="en-US" sz="4000" dirty="0"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4000" dirty="0">
                <a:latin typeface="黑体" panose="02010609060101010101" pitchFamily="49" charset="-122"/>
                <a:ea typeface="黑体" panose="02010609060101010101" pitchFamily="49" charset="-122"/>
              </a:rPr>
              <a:t>43</a:t>
            </a:r>
            <a:r>
              <a:rPr lang="zh-CN" altLang="en-US" sz="4000" dirty="0">
                <a:latin typeface="黑体" panose="02010609060101010101" pitchFamily="49" charset="-122"/>
                <a:ea typeface="黑体" panose="02010609060101010101" pitchFamily="49" charset="-122"/>
              </a:rPr>
              <a:t>条 ：殴打他人的，或者故意伤害他人身体的，处</a:t>
            </a:r>
            <a:r>
              <a:rPr lang="zh-CN" altLang="en-US" sz="4000" u="sng" dirty="0">
                <a:latin typeface="黑体" panose="02010609060101010101" pitchFamily="49" charset="-122"/>
                <a:ea typeface="黑体" panose="02010609060101010101" pitchFamily="49" charset="-122"/>
              </a:rPr>
              <a:t>五日以上十日</a:t>
            </a:r>
            <a:r>
              <a:rPr lang="zh-CN" altLang="en-US" sz="4000" dirty="0">
                <a:latin typeface="黑体" panose="02010609060101010101" pitchFamily="49" charset="-122"/>
                <a:ea typeface="黑体" panose="02010609060101010101" pitchFamily="49" charset="-122"/>
              </a:rPr>
              <a:t>以下</a:t>
            </a:r>
            <a:r>
              <a:rPr lang="zh-CN" altLang="en-US" sz="4000" b="1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拘留</a:t>
            </a:r>
            <a:r>
              <a:rPr lang="zh-CN" altLang="en-US" sz="4000" dirty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zh-CN" altLang="en-US" sz="40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并处</a:t>
            </a:r>
            <a:r>
              <a:rPr lang="zh-CN" altLang="en-US" sz="4000" dirty="0">
                <a:latin typeface="黑体" panose="02010609060101010101" pitchFamily="49" charset="-122"/>
                <a:ea typeface="黑体" panose="02010609060101010101" pitchFamily="49" charset="-122"/>
              </a:rPr>
              <a:t>二百元以上五百元以下</a:t>
            </a:r>
            <a:r>
              <a:rPr lang="zh-CN" altLang="en-US" sz="4000" b="1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罚款</a:t>
            </a:r>
            <a:r>
              <a:rPr lang="zh-CN" altLang="en-US" sz="4000" dirty="0">
                <a:latin typeface="黑体" panose="02010609060101010101" pitchFamily="49" charset="-122"/>
                <a:ea typeface="黑体" panose="02010609060101010101" pitchFamily="49" charset="-122"/>
              </a:rPr>
              <a:t>；情节</a:t>
            </a:r>
            <a:r>
              <a:rPr lang="zh-CN" altLang="en-US" sz="40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较轻的</a:t>
            </a:r>
            <a:r>
              <a:rPr lang="zh-CN" altLang="en-US" sz="4000" dirty="0">
                <a:latin typeface="黑体" panose="02010609060101010101" pitchFamily="49" charset="-122"/>
                <a:ea typeface="黑体" panose="02010609060101010101" pitchFamily="49" charset="-122"/>
              </a:rPr>
              <a:t>，处</a:t>
            </a:r>
            <a:r>
              <a:rPr lang="zh-CN" altLang="en-US" sz="4000" u="sng" dirty="0">
                <a:latin typeface="黑体" panose="02010609060101010101" pitchFamily="49" charset="-122"/>
                <a:ea typeface="黑体" panose="02010609060101010101" pitchFamily="49" charset="-122"/>
              </a:rPr>
              <a:t>五日</a:t>
            </a:r>
            <a:r>
              <a:rPr lang="zh-CN" altLang="en-US" sz="4000" dirty="0">
                <a:latin typeface="黑体" panose="02010609060101010101" pitchFamily="49" charset="-122"/>
                <a:ea typeface="黑体" panose="02010609060101010101" pitchFamily="49" charset="-122"/>
              </a:rPr>
              <a:t>以下</a:t>
            </a:r>
            <a:r>
              <a:rPr lang="zh-CN" altLang="en-US" sz="4000" b="1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拘留</a:t>
            </a:r>
            <a:r>
              <a:rPr lang="zh-CN" altLang="en-US" sz="4000" dirty="0">
                <a:latin typeface="黑体" panose="02010609060101010101" pitchFamily="49" charset="-122"/>
                <a:ea typeface="黑体" panose="02010609060101010101" pitchFamily="49" charset="-122"/>
              </a:rPr>
              <a:t>或者五百元以下</a:t>
            </a:r>
            <a:r>
              <a:rPr lang="zh-CN" altLang="en-US" sz="40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罚款</a:t>
            </a:r>
            <a:r>
              <a:rPr lang="zh-CN" altLang="en-US" sz="4000" dirty="0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endParaRPr lang="en-US" altLang="zh-CN" dirty="0">
              <a:solidFill>
                <a:srgbClr val="FF33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>
    <p:pull dir="ru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794" name="Rectangle 2"/>
          <p:cNvSpPr/>
          <p:nvPr/>
        </p:nvSpPr>
        <p:spPr>
          <a:xfrm>
            <a:off x="395288" y="477838"/>
            <a:ext cx="8497887" cy="5688012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500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1000125" eaLnBrk="1" hangingPunct="1">
              <a:buNone/>
            </a:pPr>
            <a:r>
              <a:rPr lang="zh-CN" altLang="en-US" sz="4000" dirty="0">
                <a:ea typeface="黑体" panose="02010609060101010101" pitchFamily="49" charset="-122"/>
              </a:rPr>
              <a:t>有下列情形之一的，处十日以上十五日以下</a:t>
            </a:r>
            <a:r>
              <a:rPr lang="zh-CN" altLang="en-US" sz="4000" b="1" dirty="0">
                <a:solidFill>
                  <a:srgbClr val="FF3300"/>
                </a:solidFill>
                <a:ea typeface="黑体" panose="02010609060101010101" pitchFamily="49" charset="-122"/>
              </a:rPr>
              <a:t>拘留</a:t>
            </a:r>
            <a:r>
              <a:rPr lang="zh-CN" altLang="en-US" sz="4000" dirty="0">
                <a:ea typeface="黑体" panose="02010609060101010101" pitchFamily="49" charset="-122"/>
              </a:rPr>
              <a:t>，</a:t>
            </a:r>
            <a:r>
              <a:rPr lang="zh-CN" altLang="en-US" sz="4000" dirty="0">
                <a:solidFill>
                  <a:srgbClr val="FF3300"/>
                </a:solidFill>
                <a:ea typeface="黑体" panose="02010609060101010101" pitchFamily="49" charset="-122"/>
              </a:rPr>
              <a:t>并处</a:t>
            </a:r>
            <a:r>
              <a:rPr lang="zh-CN" altLang="en-US" sz="4000" dirty="0">
                <a:ea typeface="黑体" panose="02010609060101010101" pitchFamily="49" charset="-122"/>
              </a:rPr>
              <a:t>五百元以上一千元以下</a:t>
            </a:r>
            <a:r>
              <a:rPr lang="zh-CN" altLang="en-US" sz="4000" dirty="0">
                <a:solidFill>
                  <a:srgbClr val="FF3300"/>
                </a:solidFill>
                <a:ea typeface="黑体" panose="02010609060101010101" pitchFamily="49" charset="-122"/>
              </a:rPr>
              <a:t>罚款</a:t>
            </a:r>
            <a:r>
              <a:rPr lang="zh-CN" altLang="en-US" sz="4000" dirty="0">
                <a:ea typeface="黑体" panose="02010609060101010101" pitchFamily="49" charset="-122"/>
              </a:rPr>
              <a:t>：</a:t>
            </a:r>
            <a:endParaRPr lang="zh-CN" altLang="en-US" sz="4000" dirty="0">
              <a:ea typeface="黑体" panose="02010609060101010101" pitchFamily="49" charset="-122"/>
            </a:endParaRPr>
          </a:p>
          <a:p>
            <a:pPr marL="0" lvl="0" indent="1000125" eaLnBrk="1" hangingPunct="1">
              <a:buNone/>
            </a:pPr>
            <a:r>
              <a:rPr lang="zh-CN" altLang="en-US" sz="4000" dirty="0">
                <a:ea typeface="黑体" panose="02010609060101010101" pitchFamily="49" charset="-122"/>
              </a:rPr>
              <a:t>（一）</a:t>
            </a:r>
            <a:r>
              <a:rPr lang="zh-CN" altLang="en-US" sz="4000" b="1" dirty="0">
                <a:solidFill>
                  <a:srgbClr val="FF3300"/>
                </a:solidFill>
                <a:ea typeface="黑体" panose="02010609060101010101" pitchFamily="49" charset="-122"/>
              </a:rPr>
              <a:t>结伙</a:t>
            </a:r>
            <a:r>
              <a:rPr lang="zh-CN" altLang="en-US" sz="4000" dirty="0">
                <a:ea typeface="黑体" panose="02010609060101010101" pitchFamily="49" charset="-122"/>
              </a:rPr>
              <a:t>殴打、伤害他人的；</a:t>
            </a:r>
            <a:endParaRPr lang="zh-CN" altLang="en-US" sz="4000" dirty="0">
              <a:ea typeface="黑体" panose="02010609060101010101" pitchFamily="49" charset="-122"/>
            </a:endParaRPr>
          </a:p>
          <a:p>
            <a:pPr marL="0" lvl="0" indent="1000125" eaLnBrk="1" hangingPunct="1">
              <a:buNone/>
            </a:pPr>
            <a:r>
              <a:rPr lang="zh-CN" altLang="en-US" sz="4000" dirty="0">
                <a:ea typeface="黑体" panose="02010609060101010101" pitchFamily="49" charset="-122"/>
              </a:rPr>
              <a:t>（二）殴打、伤害残疾人、孕妇、</a:t>
            </a:r>
            <a:r>
              <a:rPr lang="zh-CN" altLang="en-US" sz="4000" b="1" dirty="0">
                <a:solidFill>
                  <a:srgbClr val="FF3300"/>
                </a:solidFill>
                <a:ea typeface="黑体" panose="02010609060101010101" pitchFamily="49" charset="-122"/>
              </a:rPr>
              <a:t>不满十四周岁的人</a:t>
            </a:r>
            <a:r>
              <a:rPr lang="zh-CN" altLang="en-US" sz="4000" dirty="0">
                <a:ea typeface="黑体" panose="02010609060101010101" pitchFamily="49" charset="-122"/>
              </a:rPr>
              <a:t>或者六十周岁以上的人的；</a:t>
            </a:r>
            <a:endParaRPr lang="zh-CN" altLang="en-US" sz="4000" dirty="0">
              <a:ea typeface="黑体" panose="02010609060101010101" pitchFamily="49" charset="-122"/>
            </a:endParaRPr>
          </a:p>
          <a:p>
            <a:pPr marL="0" lvl="0" indent="1000125" eaLnBrk="1" hangingPunct="1">
              <a:buNone/>
            </a:pPr>
            <a:r>
              <a:rPr lang="zh-CN" altLang="en-US" sz="4000" dirty="0">
                <a:ea typeface="黑体" panose="02010609060101010101" pitchFamily="49" charset="-122"/>
              </a:rPr>
              <a:t>（三）</a:t>
            </a:r>
            <a:r>
              <a:rPr lang="zh-CN" altLang="en-US" sz="4000" dirty="0">
                <a:solidFill>
                  <a:srgbClr val="FF3300"/>
                </a:solidFill>
                <a:ea typeface="黑体" panose="02010609060101010101" pitchFamily="49" charset="-122"/>
              </a:rPr>
              <a:t>多次</a:t>
            </a:r>
            <a:r>
              <a:rPr lang="zh-CN" altLang="en-US" sz="4000" dirty="0">
                <a:ea typeface="黑体" panose="02010609060101010101" pitchFamily="49" charset="-122"/>
              </a:rPr>
              <a:t>殴打、伤害他人或者一次殴打、伤害</a:t>
            </a:r>
            <a:r>
              <a:rPr lang="zh-CN" altLang="en-US" sz="4000" dirty="0">
                <a:solidFill>
                  <a:srgbClr val="FF3300"/>
                </a:solidFill>
                <a:ea typeface="黑体" panose="02010609060101010101" pitchFamily="49" charset="-122"/>
              </a:rPr>
              <a:t>多人</a:t>
            </a:r>
            <a:r>
              <a:rPr lang="zh-CN" altLang="en-US" sz="4000" dirty="0">
                <a:ea typeface="黑体" panose="02010609060101010101" pitchFamily="49" charset="-122"/>
              </a:rPr>
              <a:t>的。</a:t>
            </a:r>
            <a:endParaRPr lang="en-US" altLang="zh-CN" dirty="0">
              <a:solidFill>
                <a:srgbClr val="FF3300"/>
              </a:solidFill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>
    <p:pull dir="r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Text Box 2"/>
          <p:cNvSpPr txBox="1"/>
          <p:nvPr/>
        </p:nvSpPr>
        <p:spPr>
          <a:xfrm>
            <a:off x="612775" y="981075"/>
            <a:ext cx="7848600" cy="5032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500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ClrTx/>
              <a:buFont typeface="Arial" panose="020B0604020202020204" pitchFamily="34" charset="0"/>
              <a:buNone/>
            </a:pPr>
            <a:r>
              <a:rPr lang="zh-CN" altLang="en-US" sz="1800" b="1" dirty="0"/>
              <a:t>        </a:t>
            </a:r>
            <a:endParaRPr lang="zh-CN" altLang="zh-CN" sz="2800" dirty="0"/>
          </a:p>
        </p:txBody>
      </p:sp>
      <p:sp>
        <p:nvSpPr>
          <p:cNvPr id="9220" name="Text Box 4"/>
          <p:cNvSpPr txBox="1"/>
          <p:nvPr/>
        </p:nvSpPr>
        <p:spPr>
          <a:xfrm>
            <a:off x="179388" y="1844675"/>
            <a:ext cx="8569325" cy="2378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500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ClrTx/>
              <a:buFont typeface="Arial" panose="020B0604020202020204" pitchFamily="34" charset="0"/>
              <a:buNone/>
            </a:pPr>
            <a:r>
              <a:rPr lang="zh-CN" altLang="en-US" sz="6000" b="1" dirty="0">
                <a:solidFill>
                  <a:srgbClr val="FF3300"/>
                </a:solidFill>
                <a:ea typeface="黑体" panose="02010609060101010101" pitchFamily="49" charset="-122"/>
              </a:rPr>
              <a:t>（一）</a:t>
            </a:r>
            <a:endParaRPr lang="zh-CN" altLang="en-US" sz="6000" b="1" dirty="0">
              <a:solidFill>
                <a:srgbClr val="FF3300"/>
              </a:solidFill>
              <a:ea typeface="黑体" panose="02010609060101010101" pitchFamily="49" charset="-122"/>
            </a:endParaRPr>
          </a:p>
          <a:p>
            <a:pPr marL="0" lvl="0" indent="0" algn="ctr" eaLnBrk="1" hangingPunct="1">
              <a:spcBef>
                <a:spcPct val="50000"/>
              </a:spcBef>
              <a:buClrTx/>
              <a:buFont typeface="Arial" panose="020B0604020202020204" pitchFamily="34" charset="0"/>
              <a:buNone/>
            </a:pPr>
            <a:r>
              <a:rPr lang="zh-CN" altLang="en-US" sz="6000" b="1" dirty="0">
                <a:solidFill>
                  <a:srgbClr val="FF3300"/>
                </a:solidFill>
                <a:ea typeface="黑体" panose="02010609060101010101" pitchFamily="49" charset="-122"/>
              </a:rPr>
              <a:t>校园欺凌案件</a:t>
            </a:r>
            <a:endParaRPr lang="zh-CN" altLang="en-US" sz="6000" b="1" dirty="0">
              <a:solidFill>
                <a:srgbClr val="FF3300"/>
              </a:solidFill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0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0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charRg st="4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20">
                                            <p:txEl>
                                              <p:charRg st="4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0">
                                            <p:txEl>
                                              <p:charRg st="4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ldLvl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4818" name="Rectangle 2"/>
          <p:cNvSpPr/>
          <p:nvPr/>
        </p:nvSpPr>
        <p:spPr>
          <a:xfrm>
            <a:off x="395288" y="836613"/>
            <a:ext cx="8497887" cy="56896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500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342900" lvl="0" indent="-342900" eaLnBrk="1" hangingPunct="1">
              <a:buNone/>
            </a:pPr>
            <a:r>
              <a:rPr lang="zh-CN" altLang="en-US" dirty="0"/>
              <a:t>                         </a:t>
            </a:r>
            <a:r>
              <a:rPr lang="en-US" altLang="zh-CN" sz="4000" dirty="0">
                <a:ea typeface="黑体" panose="02010609060101010101" pitchFamily="49" charset="-122"/>
              </a:rPr>
              <a:t>《</a:t>
            </a:r>
            <a:r>
              <a:rPr lang="zh-CN" altLang="en-US" sz="4000" dirty="0">
                <a:ea typeface="黑体" panose="02010609060101010101" pitchFamily="49" charset="-122"/>
              </a:rPr>
              <a:t>刑法</a:t>
            </a:r>
            <a:r>
              <a:rPr lang="en-US" altLang="zh-CN" sz="4000" dirty="0">
                <a:ea typeface="黑体" panose="02010609060101010101" pitchFamily="49" charset="-122"/>
              </a:rPr>
              <a:t>》</a:t>
            </a:r>
            <a:r>
              <a:rPr lang="zh-CN" altLang="en-US" sz="4000" dirty="0">
                <a:ea typeface="黑体" panose="02010609060101010101" pitchFamily="49" charset="-122"/>
              </a:rPr>
              <a:t>条文</a:t>
            </a:r>
            <a:endParaRPr lang="zh-CN" altLang="en-US" sz="4000" dirty="0">
              <a:ea typeface="黑体" panose="02010609060101010101" pitchFamily="49" charset="-122"/>
            </a:endParaRPr>
          </a:p>
          <a:p>
            <a:pPr marL="342900" lvl="0" indent="-342900" eaLnBrk="1" hangingPunct="1">
              <a:buFont typeface="Wingdings" panose="05000000000000000000" pitchFamily="2" charset="2"/>
              <a:buChar char="§"/>
            </a:pP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234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条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故意伤害他人身体的，处</a:t>
            </a:r>
            <a:r>
              <a:rPr lang="zh-CN" altLang="en-US" u="sng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三年以下有期徒刑、拘役或者管制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。 </a:t>
            </a:r>
            <a:endParaRPr lang="zh-CN" alt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342900" lvl="0" indent="-342900" eaLnBrk="1" hangingPunct="1">
              <a:buFont typeface="Wingdings" panose="05000000000000000000" pitchFamily="2" charset="2"/>
              <a:buChar char="§"/>
            </a:pP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致人重伤的，处</a:t>
            </a:r>
            <a:r>
              <a:rPr lang="zh-CN" altLang="en-US" u="sng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三年以上十年以下有期徒刑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；致人死亡或者以特别残忍手段致人重伤造成严重残疾的，处</a:t>
            </a:r>
            <a:r>
              <a:rPr lang="zh-CN" altLang="en-US" u="sng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十年以上有期徒刑、无期徒刑或者死刑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。本法另有规定的，依照规定。 </a:t>
            </a:r>
            <a:endParaRPr lang="zh-CN" alt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342900" lvl="0" indent="-342900" eaLnBrk="1" hangingPunct="1">
              <a:buFont typeface="Wingdings" panose="05000000000000000000" pitchFamily="2" charset="2"/>
              <a:buChar char="§"/>
            </a:pP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具有殴打、侮辱情节的，</a:t>
            </a:r>
            <a:r>
              <a:rPr lang="zh-CN" altLang="en-US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从重处罚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。 </a:t>
            </a:r>
            <a:r>
              <a:rPr lang="zh-CN" altLang="en-US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endParaRPr lang="zh-CN" alt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>
    <p:pull dir="ru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5842" name="Rectangle 2"/>
          <p:cNvSpPr>
            <a:spLocks noGrp="1" noRot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r>
              <a:rPr lang="en-US" altLang="zh-CN" sz="4000" dirty="0">
                <a:latin typeface="黑体" panose="02010609060101010101" pitchFamily="49" charset="-122"/>
                <a:ea typeface="黑体" panose="02010609060101010101" pitchFamily="49" charset="-122"/>
              </a:rPr>
              <a:t>《</a:t>
            </a:r>
            <a:r>
              <a:rPr lang="zh-CN" altLang="en-US" sz="4000" dirty="0">
                <a:latin typeface="黑体" panose="02010609060101010101" pitchFamily="49" charset="-122"/>
                <a:ea typeface="黑体" panose="02010609060101010101" pitchFamily="49" charset="-122"/>
              </a:rPr>
              <a:t>教育部等九部门关于防治中小学生欺凌和暴力的指导意见</a:t>
            </a:r>
            <a:r>
              <a:rPr lang="en-US" altLang="zh-CN" sz="4000" dirty="0">
                <a:latin typeface="黑体" panose="02010609060101010101" pitchFamily="49" charset="-122"/>
                <a:ea typeface="黑体" panose="02010609060101010101" pitchFamily="49" charset="-122"/>
              </a:rPr>
              <a:t>》</a:t>
            </a:r>
            <a:endParaRPr lang="zh-CN" altLang="en-US" sz="4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843" name="Rectangle 3"/>
          <p:cNvSpPr>
            <a:spLocks noGrp="1" noRot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>
              <a:lnSpc>
                <a:spcPct val="90000"/>
              </a:lnSpc>
            </a:pP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一、积极有效预防学生欺凌和暴力</a:t>
            </a:r>
            <a:endParaRPr lang="zh-CN" alt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切实加强中小学生思想道德教育、法治教育和心理健康教育。引导全体中小学生从小</a:t>
            </a:r>
            <a:r>
              <a:rPr lang="zh-CN" altLang="en-US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知礼仪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zh-CN" altLang="en-US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明是非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zh-CN" altLang="en-US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守规矩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，做到</a:t>
            </a:r>
            <a:r>
              <a:rPr lang="zh-CN" altLang="en-US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珍爱生命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zh-CN" altLang="en-US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尊重他人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zh-CN" altLang="en-US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团结友善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zh-CN" altLang="en-US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不恃强凌弱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，弘扬公序良俗、传承中华美德；知晓基本的法律边界和行为底线，</a:t>
            </a:r>
            <a:r>
              <a:rPr lang="zh-CN" altLang="en-US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消除未成年人违法犯罪不需要承担法律责任的错误认识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zh-CN" altLang="en-US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养成遵规守法的良好行为习惯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endParaRPr lang="zh-CN" alt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>
    <p:pull dir="ru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6866" name="Rectangle 2"/>
          <p:cNvSpPr>
            <a:spLocks noGrp="1" noRot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积极有效预防学生欺凌和暴力</a:t>
            </a:r>
            <a:endParaRPr lang="zh-CN" alt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6867" name="Rectangle 3"/>
          <p:cNvSpPr>
            <a:spLocks noGrp="1" noRot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/>
            <a:r>
              <a:rPr lang="zh-CN" altLang="en-US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家长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要</a:t>
            </a:r>
            <a:r>
              <a:rPr lang="zh-CN" altLang="en-US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增强监护责任意识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，注重家风建设，</a:t>
            </a:r>
            <a:r>
              <a:rPr lang="zh-CN" altLang="en-US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加强对孩子的管教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，注重孩子思想品德教育和良好行为习惯培养，从源头上预防学生欺凌和暴力行为发生。</a:t>
            </a:r>
            <a:endParaRPr lang="zh-CN" alt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/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要强化</a:t>
            </a:r>
            <a:r>
              <a:rPr lang="zh-CN" altLang="en-US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学生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校规校纪教育，提高学生对欺凌和暴力行为严重危害性的认识，增强自我保护意识和能力，</a:t>
            </a:r>
            <a:r>
              <a:rPr lang="zh-CN" altLang="en-US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自觉遵守校规校纪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，做到</a:t>
            </a:r>
            <a:r>
              <a:rPr lang="zh-CN" altLang="en-US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不实施、不参与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欺凌和暴力行为。</a:t>
            </a:r>
            <a:endParaRPr lang="zh-CN" alt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>
    <p:pull dir="ru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7890" name="Rectangle 2"/>
          <p:cNvSpPr>
            <a:spLocks noGrp="1" noRot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严格学校日常安全管理。</a:t>
            </a:r>
            <a:endParaRPr lang="zh-CN" alt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7891" name="Rectangle 3"/>
          <p:cNvSpPr>
            <a:spLocks noGrp="1" noRot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/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特别要关注学生有无</a:t>
            </a:r>
            <a:r>
              <a:rPr lang="zh-CN" altLang="en-US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学习成绩突然下滑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zh-CN" altLang="en-US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精神恍惚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zh-CN" altLang="en-US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情绪反常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zh-CN" altLang="en-US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无故旷课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等异常表现及产生的原因，对可能的欺凌和暴力行为做到早发现、早预防、早控制。</a:t>
            </a:r>
            <a:r>
              <a:rPr lang="zh-CN" altLang="en-US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禁止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学生</a:t>
            </a:r>
            <a:r>
              <a:rPr lang="zh-CN" altLang="en-US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携带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管制刀具等</a:t>
            </a:r>
            <a:r>
              <a:rPr lang="zh-CN" altLang="en-US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危险物品进入学校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。对发现的欺凌和暴力事件线索和苗头要认真核实、准确研判，对早期发现的轻微欺凌事件，实施</a:t>
            </a:r>
            <a:r>
              <a:rPr lang="zh-CN" altLang="en-US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必要的教育、惩戒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。 </a:t>
            </a:r>
            <a:endParaRPr lang="zh-CN" alt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>
    <p:pull dir="ru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8914" name="Rectangle 2"/>
          <p:cNvSpPr>
            <a:spLocks noGrp="1" noRot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强化学校周边综合治理 </a:t>
            </a:r>
            <a:endParaRPr lang="zh-CN" alt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8915" name="Rectangle 3"/>
          <p:cNvSpPr>
            <a:spLocks noGrp="1" noRot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/>
            <a:r>
              <a:rPr lang="zh-CN" altLang="en-US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公安机关要积极配合学校排查发现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学生欺凌和暴力隐患苗头，</a:t>
            </a:r>
            <a:r>
              <a:rPr lang="zh-CN" altLang="en-US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并及时预防处置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。要加强学生上下学重要时段、学生途经重点路段的巡逻防控和治安盘查，对发现的苗头性、倾向性欺凌和暴力问题，要采取相应防范措施并通知学校和家长，</a:t>
            </a:r>
            <a:r>
              <a:rPr lang="zh-CN" altLang="en-US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及时干预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zh-CN" altLang="en-US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震慑犯罪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。 </a:t>
            </a:r>
            <a:endParaRPr lang="zh-CN" alt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>
    <p:pull dir="ru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8" name="Rectangle 2"/>
          <p:cNvSpPr>
            <a:spLocks noGrp="1" noRot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r>
              <a:rPr lang="zh-CN" altLang="en-US" sz="40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保护</a:t>
            </a:r>
            <a:r>
              <a:rPr lang="zh-CN" altLang="en-US" sz="4000" dirty="0">
                <a:latin typeface="黑体" panose="02010609060101010101" pitchFamily="49" charset="-122"/>
                <a:ea typeface="黑体" panose="02010609060101010101" pitchFamily="49" charset="-122"/>
              </a:rPr>
              <a:t>遭受欺凌和暴力学生</a:t>
            </a:r>
            <a:r>
              <a:rPr lang="zh-CN" altLang="en-US" sz="40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身心安全</a:t>
            </a:r>
            <a:endParaRPr lang="zh-CN" altLang="en-US" sz="4000" dirty="0">
              <a:solidFill>
                <a:srgbClr val="FF33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939" name="Rectangle 3"/>
          <p:cNvSpPr>
            <a:spLocks noGrp="1" noRot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/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一旦发现学生遭受欺凌和暴力，学校和家长要及时相互通知，对严重的欺凌和暴力事件，要向上级教育主管部门报告，并迅速联络公安机关介入处置。保护遭受欺凌和暴力学生以及知情学生的身心安全，严格保护学生隐私，防止受害学生再次受到伤害。 </a:t>
            </a:r>
            <a:endParaRPr lang="zh-CN" alt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>
    <p:pull dir="ru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62" name="Rectangle 2"/>
          <p:cNvSpPr>
            <a:spLocks noGrp="1" noRot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r>
              <a:rPr lang="zh-CN" altLang="en-US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强化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教育惩戒</a:t>
            </a:r>
            <a:r>
              <a:rPr lang="zh-CN" altLang="en-US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威慑作用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endParaRPr lang="zh-CN" alt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0963" name="Rectangle 3"/>
          <p:cNvSpPr>
            <a:spLocks noGrp="1" noRot="1"/>
          </p:cNvSpPr>
          <p:nvPr>
            <p:ph idx="1"/>
          </p:nvPr>
        </p:nvSpPr>
        <p:spPr>
          <a:xfrm>
            <a:off x="323850" y="1773238"/>
            <a:ext cx="8540750" cy="4270375"/>
          </a:xfrm>
        </p:spPr>
        <p:txBody>
          <a:bodyPr vert="horz" wrap="square" lIns="91440" tIns="45720" rIns="91440" bIns="45720" anchor="t" anchorCtr="0"/>
          <a:p>
            <a:pPr eaLnBrk="1" hangingPunct="1">
              <a:lnSpc>
                <a:spcPct val="9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对实施欺凌和暴力的学生，学校和家长要进行严肃的批评教育和警示谈话，</a:t>
            </a:r>
            <a:r>
              <a:rPr lang="zh-CN" altLang="en-US" sz="24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情节较重的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，公安机关应参与警示教育。对</a:t>
            </a:r>
            <a:r>
              <a:rPr lang="zh-CN" altLang="en-US" sz="24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屡教不改、多次实施欺凌和暴力的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学生，应登记在案并将其表现记入学生综合素质评价，必要时转入专门学校就读。对构成违法犯罪的学生，根据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《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刑法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》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《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治安管理处罚法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》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《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预防未成年人犯罪法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》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等法律法规予以处置，区别不同情况，责令家长或者监护人严加管教，必要时可由政府收容教养，或者</a:t>
            </a:r>
            <a:r>
              <a:rPr lang="zh-CN" altLang="en-US" sz="24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给予相应的行政、刑事处罚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，特别是对犯罪性质和情节恶劣、手段残忍、后果严重的，必须</a:t>
            </a:r>
            <a:r>
              <a:rPr lang="zh-CN" altLang="en-US" sz="24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坚决依法惩处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。对校外成年人教唆、胁迫、诱骗、利用在校中小学生违法犯罪行为，必须</a:t>
            </a:r>
            <a:r>
              <a:rPr lang="zh-CN" altLang="en-US" sz="24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依法从重惩处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，有效遏制学生欺凌和暴力等案事件发生。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>
    <p:pull dir="ru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1986" name="Rectangle 3"/>
          <p:cNvSpPr>
            <a:spLocks noGrp="1" noRot="1"/>
          </p:cNvSpPr>
          <p:nvPr>
            <p:ph idx="1"/>
          </p:nvPr>
        </p:nvSpPr>
        <p:spPr>
          <a:xfrm>
            <a:off x="468313" y="476250"/>
            <a:ext cx="8229600" cy="5976938"/>
          </a:xfrm>
        </p:spPr>
        <p:txBody>
          <a:bodyPr vert="horz" wrap="square" lIns="91440" tIns="45720" rIns="91440" bIns="45720" anchor="t" anchorCtr="0"/>
          <a:p>
            <a:pPr eaLnBrk="1" hangingPunct="1">
              <a:lnSpc>
                <a:spcPct val="80000"/>
              </a:lnSpc>
              <a:buNone/>
            </a:pPr>
            <a:r>
              <a:rPr lang="zh-CN" altLang="en-US" sz="2800" b="1" dirty="0"/>
              <a:t>                        中学生打架成本卡</a:t>
            </a:r>
            <a:endParaRPr lang="zh-CN" altLang="en-US" b="1" dirty="0"/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b="1" dirty="0">
                <a:solidFill>
                  <a:srgbClr val="FF3300"/>
                </a:solidFill>
              </a:rPr>
              <a:t>打架成本</a:t>
            </a:r>
            <a:r>
              <a:rPr lang="en-US" altLang="zh-CN" b="1" dirty="0">
                <a:solidFill>
                  <a:srgbClr val="FF3300"/>
                </a:solidFill>
              </a:rPr>
              <a:t>=</a:t>
            </a:r>
            <a:r>
              <a:rPr lang="zh-CN" altLang="en-US" b="1" dirty="0">
                <a:solidFill>
                  <a:srgbClr val="FF3300"/>
                </a:solidFill>
              </a:rPr>
              <a:t>直接成本</a:t>
            </a:r>
            <a:r>
              <a:rPr lang="en-US" altLang="zh-CN" b="1" dirty="0">
                <a:solidFill>
                  <a:srgbClr val="FF3300"/>
                </a:solidFill>
              </a:rPr>
              <a:t>+</a:t>
            </a:r>
            <a:r>
              <a:rPr lang="zh-CN" altLang="en-US" b="1" dirty="0">
                <a:solidFill>
                  <a:srgbClr val="FF3300"/>
                </a:solidFill>
              </a:rPr>
              <a:t>附加成本</a:t>
            </a:r>
            <a:r>
              <a:rPr lang="en-US" altLang="zh-CN" b="1" dirty="0">
                <a:solidFill>
                  <a:srgbClr val="FF3300"/>
                </a:solidFill>
              </a:rPr>
              <a:t>+</a:t>
            </a:r>
            <a:r>
              <a:rPr lang="zh-CN" altLang="en-US" b="1" dirty="0">
                <a:solidFill>
                  <a:srgbClr val="FF3300"/>
                </a:solidFill>
              </a:rPr>
              <a:t>风险成本</a:t>
            </a:r>
            <a:endParaRPr lang="zh-CN" altLang="en-US" b="1" dirty="0">
              <a:solidFill>
                <a:srgbClr val="FF3300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b="1" dirty="0"/>
              <a:t>▲  直接成本 </a:t>
            </a:r>
            <a:r>
              <a:rPr lang="en-US" altLang="zh-CN" b="1" dirty="0"/>
              <a:t>=  5</a:t>
            </a:r>
            <a:r>
              <a:rPr lang="zh-CN" altLang="en-US" b="1" dirty="0"/>
              <a:t>日到</a:t>
            </a:r>
            <a:r>
              <a:rPr lang="en-US" altLang="zh-CN" b="1" dirty="0"/>
              <a:t>15</a:t>
            </a:r>
            <a:r>
              <a:rPr lang="zh-CN" altLang="en-US" b="1" dirty="0"/>
              <a:t>日拘留 </a:t>
            </a:r>
            <a:r>
              <a:rPr lang="en-US" altLang="zh-CN" b="1" dirty="0"/>
              <a:t>+ 500</a:t>
            </a:r>
            <a:r>
              <a:rPr lang="zh-CN" altLang="en-US" b="1" dirty="0"/>
              <a:t>元至</a:t>
            </a:r>
            <a:r>
              <a:rPr lang="en-US" altLang="zh-CN" b="1" dirty="0"/>
              <a:t>1000</a:t>
            </a:r>
            <a:r>
              <a:rPr lang="zh-CN" altLang="en-US" b="1" dirty="0"/>
              <a:t>元罚款 </a:t>
            </a:r>
            <a:r>
              <a:rPr lang="en-US" altLang="zh-CN" b="1" dirty="0"/>
              <a:t>+ </a:t>
            </a:r>
            <a:r>
              <a:rPr lang="zh-CN" altLang="en-US" b="1" dirty="0"/>
              <a:t>至少</a:t>
            </a:r>
            <a:r>
              <a:rPr lang="en-US" altLang="zh-CN" b="1" dirty="0"/>
              <a:t>2000</a:t>
            </a:r>
            <a:r>
              <a:rPr lang="zh-CN" altLang="en-US" b="1" dirty="0"/>
              <a:t>元医药费 </a:t>
            </a:r>
            <a:r>
              <a:rPr lang="en-US" altLang="zh-CN" b="1" dirty="0"/>
              <a:t>+ </a:t>
            </a:r>
            <a:r>
              <a:rPr lang="zh-CN" altLang="en-US" b="1" dirty="0"/>
              <a:t>（严重的）追究刑事责任</a:t>
            </a:r>
            <a:r>
              <a:rPr lang="en-US" altLang="zh-CN" b="1" dirty="0"/>
              <a:t>……</a:t>
            </a:r>
            <a:endParaRPr lang="en-US" altLang="zh-CN" b="1" dirty="0"/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zh-CN" b="1" dirty="0"/>
              <a:t>▲  </a:t>
            </a:r>
            <a:r>
              <a:rPr lang="zh-CN" altLang="en-US" b="1" dirty="0"/>
              <a:t>附加成本 </a:t>
            </a:r>
            <a:r>
              <a:rPr lang="en-US" altLang="zh-CN" b="1" dirty="0"/>
              <a:t>= </a:t>
            </a:r>
            <a:r>
              <a:rPr lang="zh-CN" altLang="en-US" b="1" dirty="0"/>
              <a:t>心情沮丧郁闷 </a:t>
            </a:r>
            <a:r>
              <a:rPr lang="en-US" altLang="zh-CN" b="1" dirty="0"/>
              <a:t>+ </a:t>
            </a:r>
            <a:r>
              <a:rPr lang="zh-CN" altLang="en-US" b="1" dirty="0"/>
              <a:t>名誉形象受损 </a:t>
            </a:r>
            <a:r>
              <a:rPr lang="en-US" altLang="zh-CN" b="1" dirty="0"/>
              <a:t>+ </a:t>
            </a:r>
            <a:r>
              <a:rPr lang="zh-CN" altLang="en-US" b="1" dirty="0"/>
              <a:t>家人朋友担心 </a:t>
            </a:r>
            <a:r>
              <a:rPr lang="en-US" altLang="zh-CN" b="1" dirty="0"/>
              <a:t>+ </a:t>
            </a:r>
            <a:r>
              <a:rPr lang="zh-CN" altLang="en-US" b="1" dirty="0"/>
              <a:t>同学他人鄙视 </a:t>
            </a:r>
            <a:r>
              <a:rPr lang="en-US" altLang="zh-CN" b="1" dirty="0"/>
              <a:t>+ </a:t>
            </a:r>
            <a:r>
              <a:rPr lang="zh-CN" altLang="en-US" b="1" dirty="0"/>
              <a:t>自己内心恐惧 </a:t>
            </a:r>
            <a:r>
              <a:rPr lang="en-US" altLang="zh-CN" b="1" dirty="0"/>
              <a:t>+ </a:t>
            </a:r>
            <a:r>
              <a:rPr lang="zh-CN" altLang="en-US" b="1" dirty="0"/>
              <a:t>学习生活乃至就业蒙受的巨大隐性损失</a:t>
            </a:r>
            <a:r>
              <a:rPr lang="en-US" altLang="zh-CN" b="1" dirty="0"/>
              <a:t>……</a:t>
            </a:r>
            <a:endParaRPr lang="en-US" altLang="zh-CN" b="1" dirty="0"/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zh-CN" b="1" dirty="0"/>
              <a:t>▲  </a:t>
            </a:r>
            <a:r>
              <a:rPr lang="zh-CN" altLang="en-US" b="1" dirty="0"/>
              <a:t>风险成本 </a:t>
            </a:r>
            <a:r>
              <a:rPr lang="en-US" altLang="zh-CN" b="1" dirty="0"/>
              <a:t>= </a:t>
            </a:r>
            <a:r>
              <a:rPr lang="zh-CN" altLang="en-US" b="1" dirty="0"/>
              <a:t>受害人轻伤、致残甚至死亡 </a:t>
            </a:r>
            <a:r>
              <a:rPr lang="en-US" altLang="zh-CN" b="1" dirty="0"/>
              <a:t>+  3</a:t>
            </a:r>
            <a:r>
              <a:rPr lang="zh-CN" altLang="en-US" b="1" dirty="0"/>
              <a:t>年以下有期徒刑、拘役或者管制 </a:t>
            </a:r>
            <a:r>
              <a:rPr lang="en-US" altLang="zh-CN" b="1" dirty="0"/>
              <a:t>+  3</a:t>
            </a:r>
            <a:r>
              <a:rPr lang="zh-CN" altLang="en-US" b="1" dirty="0"/>
              <a:t>年以上有期徒刑、无期徒刑或者死刑 </a:t>
            </a:r>
            <a:r>
              <a:rPr lang="en-US" altLang="zh-CN" b="1" dirty="0"/>
              <a:t>+ </a:t>
            </a:r>
            <a:r>
              <a:rPr lang="zh-CN" altLang="en-US" b="1" dirty="0"/>
              <a:t>高额的赔偿金</a:t>
            </a:r>
            <a:r>
              <a:rPr lang="en-US" altLang="zh-CN" b="1" dirty="0"/>
              <a:t>……</a:t>
            </a:r>
            <a:endParaRPr lang="zh-CN" altLang="en-US" b="1" dirty="0"/>
          </a:p>
        </p:txBody>
      </p:sp>
    </p:spTree>
  </p:cSld>
  <p:clrMapOvr>
    <a:masterClrMapping/>
  </p:clrMapOvr>
  <p:transition spd="slow">
    <p:pull dir="ru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3010" name="Rectangle 2"/>
          <p:cNvSpPr>
            <a:spLocks noGrp="1" noRot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endParaRPr lang="zh-CN" altLang="en-US" dirty="0"/>
          </a:p>
        </p:txBody>
      </p:sp>
      <p:sp>
        <p:nvSpPr>
          <p:cNvPr id="43011" name="Rectangle 3"/>
          <p:cNvSpPr>
            <a:spLocks noGrp="1" noRot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/>
            <a:r>
              <a:rPr lang="en-US" altLang="zh-CN" b="1" dirty="0"/>
              <a:t>《</a:t>
            </a:r>
            <a:r>
              <a:rPr lang="zh-CN" altLang="en-US" b="1" dirty="0"/>
              <a:t>北京晨报</a:t>
            </a:r>
            <a:r>
              <a:rPr lang="en-US" altLang="zh-CN" b="1" dirty="0"/>
              <a:t>》2015</a:t>
            </a:r>
            <a:r>
              <a:rPr lang="zh-CN" altLang="en-US" b="1" dirty="0"/>
              <a:t>年</a:t>
            </a:r>
            <a:r>
              <a:rPr lang="en-US" altLang="zh-CN" b="1" dirty="0"/>
              <a:t>12</a:t>
            </a:r>
            <a:r>
              <a:rPr lang="zh-CN" altLang="en-US" b="1" dirty="0"/>
              <a:t>月</a:t>
            </a:r>
            <a:r>
              <a:rPr lang="en-US" altLang="zh-CN" b="1" dirty="0"/>
              <a:t>4</a:t>
            </a:r>
            <a:r>
              <a:rPr lang="zh-CN" altLang="en-US" b="1" dirty="0"/>
              <a:t>日报道：北京市高级法院通报称，校园暴力伤害犯罪的案件中，因排队、碰撞、口角、玩笑甚至一个眼神等</a:t>
            </a:r>
            <a:r>
              <a:rPr lang="zh-CN" altLang="en-US" b="1" dirty="0">
                <a:solidFill>
                  <a:srgbClr val="0000FF"/>
                </a:solidFill>
              </a:rPr>
              <a:t>偶发微小事件引起的事件</a:t>
            </a:r>
            <a:r>
              <a:rPr lang="zh-CN" altLang="en-US" b="1" dirty="0"/>
              <a:t>约占</a:t>
            </a:r>
            <a:r>
              <a:rPr lang="en-US" altLang="zh-CN" b="1" dirty="0"/>
              <a:t>58.1%</a:t>
            </a:r>
            <a:r>
              <a:rPr lang="zh-CN" altLang="en-US" b="1" dirty="0"/>
              <a:t>。涉及的罪名排名前三的分别为</a:t>
            </a:r>
            <a:r>
              <a:rPr lang="zh-CN" altLang="en-US" b="1" dirty="0">
                <a:solidFill>
                  <a:srgbClr val="0000FF"/>
                </a:solidFill>
              </a:rPr>
              <a:t>故意伤害罪</a:t>
            </a:r>
            <a:r>
              <a:rPr lang="zh-CN" altLang="en-US" b="1" dirty="0"/>
              <a:t>（</a:t>
            </a:r>
            <a:r>
              <a:rPr lang="en-US" altLang="zh-CN" b="1" dirty="0"/>
              <a:t>43.1%</a:t>
            </a:r>
            <a:r>
              <a:rPr lang="zh-CN" altLang="en-US" b="1" dirty="0"/>
              <a:t>）、</a:t>
            </a:r>
            <a:r>
              <a:rPr lang="zh-CN" altLang="en-US" b="1" dirty="0">
                <a:solidFill>
                  <a:srgbClr val="0000FF"/>
                </a:solidFill>
              </a:rPr>
              <a:t>聚众斗殴罪</a:t>
            </a:r>
            <a:r>
              <a:rPr lang="zh-CN" altLang="en-US" b="1" dirty="0"/>
              <a:t>（</a:t>
            </a:r>
            <a:r>
              <a:rPr lang="en-US" altLang="zh-CN" b="1" dirty="0"/>
              <a:t>23.5%</a:t>
            </a:r>
            <a:r>
              <a:rPr lang="zh-CN" altLang="en-US" b="1" dirty="0"/>
              <a:t>）和</a:t>
            </a:r>
            <a:r>
              <a:rPr lang="zh-CN" altLang="en-US" b="1" dirty="0">
                <a:solidFill>
                  <a:srgbClr val="0000FF"/>
                </a:solidFill>
              </a:rPr>
              <a:t>寻衅滋事罪</a:t>
            </a:r>
            <a:r>
              <a:rPr lang="zh-CN" altLang="en-US" b="1" dirty="0"/>
              <a:t>（</a:t>
            </a:r>
            <a:r>
              <a:rPr lang="en-US" altLang="zh-CN" b="1" dirty="0"/>
              <a:t>15.7%</a:t>
            </a:r>
            <a:r>
              <a:rPr lang="zh-CN" altLang="en-US" b="1" dirty="0"/>
              <a:t>），累计超过</a:t>
            </a:r>
            <a:r>
              <a:rPr lang="en-US" altLang="zh-CN" b="1" dirty="0"/>
              <a:t>80%</a:t>
            </a:r>
            <a:r>
              <a:rPr lang="zh-CN" altLang="en-US" b="1" dirty="0"/>
              <a:t>。其中，凡有社会人员参与的案件，受伤人数偏多，伤害程度偏高。  </a:t>
            </a:r>
            <a:endParaRPr lang="zh-CN" altLang="en-US" b="1" dirty="0"/>
          </a:p>
        </p:txBody>
      </p:sp>
    </p:spTree>
  </p:cSld>
  <p:clrMapOvr>
    <a:masterClrMapping/>
  </p:clrMapOvr>
  <p:transition spd="slow">
    <p:pull dir="ru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4034" name="Rectangle 2"/>
          <p:cNvSpPr>
            <a:spLocks noGrp="1" noRot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endParaRPr lang="zh-CN" altLang="en-US" dirty="0"/>
          </a:p>
        </p:txBody>
      </p:sp>
      <p:sp>
        <p:nvSpPr>
          <p:cNvPr id="44035" name="Rectangle 3"/>
          <p:cNvSpPr>
            <a:spLocks noGrp="1" noRot="1"/>
          </p:cNvSpPr>
          <p:nvPr>
            <p:ph idx="1"/>
          </p:nvPr>
        </p:nvSpPr>
        <p:spPr>
          <a:xfrm>
            <a:off x="301625" y="1752600"/>
            <a:ext cx="8447088" cy="3189288"/>
          </a:xfrm>
        </p:spPr>
        <p:txBody>
          <a:bodyPr vert="horz" wrap="square" lIns="91440" tIns="45720" rIns="91440" bIns="45720" anchor="t" anchorCtr="0"/>
          <a:p>
            <a:pPr marL="0" indent="1162050" eaLnBrk="1" hangingPunct="1">
              <a:buNone/>
            </a:pPr>
            <a:r>
              <a:rPr lang="zh-CN" altLang="en-US" sz="4400" dirty="0">
                <a:latin typeface="黑体" panose="02010609060101010101" pitchFamily="49" charset="-122"/>
                <a:ea typeface="黑体" panose="02010609060101010101" pitchFamily="49" charset="-122"/>
              </a:rPr>
              <a:t>据最高人民检察院数据统计，</a:t>
            </a:r>
            <a:r>
              <a:rPr lang="en-US" altLang="zh-CN" sz="4400" dirty="0">
                <a:latin typeface="黑体" panose="02010609060101010101" pitchFamily="49" charset="-122"/>
                <a:ea typeface="黑体" panose="02010609060101010101" pitchFamily="49" charset="-122"/>
              </a:rPr>
              <a:t>2016</a:t>
            </a:r>
            <a:r>
              <a:rPr lang="zh-CN" altLang="en-US" sz="4400" dirty="0">
                <a:latin typeface="黑体" panose="02010609060101010101" pitchFamily="49" charset="-122"/>
                <a:ea typeface="黑体" panose="02010609060101010101" pitchFamily="49" charset="-122"/>
              </a:rPr>
              <a:t>年</a:t>
            </a:r>
            <a:r>
              <a:rPr lang="en-US" altLang="zh-CN" sz="4400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4400" dirty="0">
                <a:latin typeface="黑体" panose="02010609060101010101" pitchFamily="49" charset="-122"/>
                <a:ea typeface="黑体" panose="02010609060101010101" pitchFamily="49" charset="-122"/>
              </a:rPr>
              <a:t>至</a:t>
            </a:r>
            <a:r>
              <a:rPr lang="en-US" altLang="zh-CN" sz="4400" dirty="0"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r>
              <a:rPr lang="zh-CN" altLang="en-US" sz="4400" dirty="0">
                <a:latin typeface="黑体" panose="02010609060101010101" pitchFamily="49" charset="-122"/>
                <a:ea typeface="黑体" panose="02010609060101010101" pitchFamily="49" charset="-122"/>
              </a:rPr>
              <a:t>月，全国检察机关共受理提请批准逮捕的校园涉嫌欺凌和暴力犯罪案件</a:t>
            </a:r>
            <a:r>
              <a:rPr lang="en-US" altLang="zh-CN" sz="4400" dirty="0">
                <a:latin typeface="黑体" panose="02010609060101010101" pitchFamily="49" charset="-122"/>
                <a:ea typeface="黑体" panose="02010609060101010101" pitchFamily="49" charset="-122"/>
              </a:rPr>
              <a:t>1881</a:t>
            </a:r>
            <a:r>
              <a:rPr lang="zh-CN" altLang="en-US" sz="4400" dirty="0">
                <a:latin typeface="黑体" panose="02010609060101010101" pitchFamily="49" charset="-122"/>
                <a:ea typeface="黑体" panose="02010609060101010101" pitchFamily="49" charset="-122"/>
              </a:rPr>
              <a:t>人。 </a:t>
            </a:r>
            <a:endParaRPr lang="zh-CN" altLang="en-US" sz="4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>
    <p:pull dir="r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6082" name="Rectangle 2"/>
          <p:cNvSpPr/>
          <p:nvPr/>
        </p:nvSpPr>
        <p:spPr>
          <a:xfrm>
            <a:off x="179388" y="620713"/>
            <a:ext cx="8785225" cy="5472112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500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Font typeface="Arial" panose="020B0604020202020204" pitchFamily="34" charset="0"/>
              <a:buNone/>
            </a:pPr>
            <a:r>
              <a:rPr lang="en-US" altLang="zh-CN" sz="4400" dirty="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zh-CN" sz="4400" dirty="0"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r>
              <a:rPr lang="en-US" altLang="zh-CN" sz="4400" dirty="0"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r>
              <a:rPr lang="zh-CN" altLang="en-US" sz="4400" dirty="0">
                <a:latin typeface="黑体" panose="02010609060101010101" pitchFamily="49" charset="-122"/>
                <a:ea typeface="黑体" panose="02010609060101010101" pitchFamily="49" charset="-122"/>
              </a:rPr>
              <a:t>年</a:t>
            </a:r>
            <a:r>
              <a:rPr lang="zh-CN" altLang="zh-CN" sz="4400" dirty="0"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r>
              <a:rPr lang="zh-CN" altLang="en-US" sz="4400" dirty="0">
                <a:latin typeface="黑体" panose="02010609060101010101" pitchFamily="49" charset="-122"/>
                <a:ea typeface="黑体" panose="02010609060101010101" pitchFamily="49" charset="-122"/>
              </a:rPr>
              <a:t>月，银川市</a:t>
            </a:r>
            <a:r>
              <a:rPr lang="zh-CN" altLang="zh-CN" sz="4400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en-US" altLang="zh-CN" sz="4400" dirty="0"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r>
              <a:rPr lang="zh-CN" altLang="en-US" sz="4400" dirty="0">
                <a:latin typeface="黑体" panose="02010609060101010101" pitchFamily="49" charset="-122"/>
                <a:ea typeface="黑体" panose="02010609060101010101" pitchFamily="49" charset="-122"/>
              </a:rPr>
              <a:t>岁的某中学初二男生小张（化名）在放学回家的路上，被</a:t>
            </a:r>
            <a:r>
              <a:rPr lang="zh-CN" altLang="zh-CN" sz="4400" dirty="0"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sz="4400" dirty="0">
                <a:latin typeface="黑体" panose="02010609060101010101" pitchFamily="49" charset="-122"/>
                <a:ea typeface="黑体" panose="02010609060101010101" pitchFamily="49" charset="-122"/>
              </a:rPr>
              <a:t>名十六七岁的本校学生</a:t>
            </a:r>
            <a:r>
              <a:rPr lang="zh-CN" altLang="en-US" sz="44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围殴</a:t>
            </a:r>
            <a:r>
              <a:rPr lang="zh-CN" altLang="en-US" sz="4400" dirty="0">
                <a:latin typeface="黑体" panose="02010609060101010101" pitchFamily="49" charset="-122"/>
                <a:ea typeface="黑体" panose="02010609060101010101" pitchFamily="49" charset="-122"/>
              </a:rPr>
              <a:t>，导致小张鼻骨</a:t>
            </a:r>
            <a:r>
              <a:rPr lang="zh-CN" altLang="en-US" sz="44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骨折</a:t>
            </a:r>
            <a:r>
              <a:rPr lang="zh-CN" altLang="en-US" sz="4400" dirty="0">
                <a:latin typeface="黑体" panose="02010609060101010101" pitchFamily="49" charset="-122"/>
                <a:ea typeface="黑体" panose="02010609060101010101" pitchFamily="49" charset="-122"/>
              </a:rPr>
              <a:t>，头部</a:t>
            </a:r>
            <a:r>
              <a:rPr lang="zh-CN" altLang="en-US" sz="44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受伤严重</a:t>
            </a:r>
            <a:r>
              <a:rPr lang="zh-CN" altLang="en-US" sz="4400" dirty="0">
                <a:latin typeface="黑体" panose="02010609060101010101" pitchFamily="49" charset="-122"/>
                <a:ea typeface="黑体" panose="02010609060101010101" pitchFamily="49" charset="-122"/>
              </a:rPr>
              <a:t>。而出事的原因仅仅是因为参与的围殴学生</a:t>
            </a:r>
            <a:r>
              <a:rPr lang="zh-CN" altLang="en-US" sz="44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看小张不顺眼</a:t>
            </a:r>
            <a:r>
              <a:rPr lang="zh-CN" altLang="en-US" sz="4400" dirty="0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endParaRPr lang="zh-CN" altLang="en-US" sz="4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195" name="WordArt 3"/>
          <p:cNvSpPr>
            <a:spLocks noTextEdit="1"/>
          </p:cNvSpPr>
          <p:nvPr/>
        </p:nvSpPr>
        <p:spPr>
          <a:xfrm>
            <a:off x="250825" y="188913"/>
            <a:ext cx="1371600" cy="1028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  <a:normAutofit/>
          </a:bodyPr>
          <a:p>
            <a:pPr algn="ctr" eaLnBrk="0" hangingPunct="0"/>
            <a:r>
              <a:rPr lang="zh-CN" altLang="en-US" sz="3600"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案例一</a:t>
            </a:r>
            <a:endParaRPr lang="zh-CN" altLang="en-US" sz="3600"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 bldLvl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5058" name="Rectangle 2"/>
          <p:cNvSpPr>
            <a:spLocks noGrp="1" noRot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endParaRPr lang="zh-CN" altLang="en-US" dirty="0"/>
          </a:p>
        </p:txBody>
      </p:sp>
      <p:sp>
        <p:nvSpPr>
          <p:cNvPr id="45059" name="Rectangle 3"/>
          <p:cNvSpPr>
            <a:spLocks noGrp="1" noRot="1"/>
          </p:cNvSpPr>
          <p:nvPr>
            <p:ph idx="1"/>
          </p:nvPr>
        </p:nvSpPr>
        <p:spPr>
          <a:xfrm>
            <a:off x="457200" y="692150"/>
            <a:ext cx="8229600" cy="6165850"/>
          </a:xfrm>
        </p:spPr>
        <p:txBody>
          <a:bodyPr vert="horz" wrap="square" lIns="91440" tIns="45720" rIns="91440" bIns="45720" anchor="t" anchorCtr="0"/>
          <a:p>
            <a:pPr eaLnBrk="1" hangingPunct="1"/>
            <a:r>
              <a:rPr lang="zh-CN" altLang="en-US" b="1" dirty="0"/>
              <a:t>遇到同学打架，可能只是出于义气或者冲动参与其中，或者仅仅是围观。如何遏止这种参与或围观的行为？</a:t>
            </a:r>
            <a:endParaRPr lang="zh-CN" altLang="en-US" b="1" dirty="0"/>
          </a:p>
          <a:p>
            <a:pPr eaLnBrk="1" hangingPunct="1"/>
            <a:r>
              <a:rPr lang="zh-CN" altLang="en-US" b="1" dirty="0">
                <a:solidFill>
                  <a:srgbClr val="FF3300"/>
                </a:solidFill>
              </a:rPr>
              <a:t>伙同参与或围观，也应该受到与主事者同样的处分。</a:t>
            </a:r>
            <a:r>
              <a:rPr lang="zh-CN" altLang="en-US" b="1" dirty="0"/>
              <a:t>在心理学中，当一个人时，胆子没有那么大；两个人，有人胆子就会大起来，因为有人壮胆；三个人就可能无法无天。即使你没有参与，但与动手的人定性相同、判罚相同，因为你在场，即使只是围观，也起到了帮凶的作用，就应当与主事者同罪。</a:t>
            </a:r>
            <a:endParaRPr lang="zh-CN" altLang="en-US" b="1" dirty="0"/>
          </a:p>
        </p:txBody>
      </p:sp>
    </p:spTree>
  </p:cSld>
  <p:clrMapOvr>
    <a:masterClrMapping/>
  </p:clrMapOvr>
  <p:transition spd="slow">
    <p:pull dir="ru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6082" name="Rectangle 2"/>
          <p:cNvSpPr>
            <a:spLocks noGrp="1" noRot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endParaRPr lang="zh-CN" altLang="en-US" dirty="0"/>
          </a:p>
        </p:txBody>
      </p:sp>
      <p:sp>
        <p:nvSpPr>
          <p:cNvPr id="46083" name="Rectangle 3"/>
          <p:cNvSpPr>
            <a:spLocks noGrp="1" noRot="1"/>
          </p:cNvSpPr>
          <p:nvPr>
            <p:ph idx="1"/>
          </p:nvPr>
        </p:nvSpPr>
        <p:spPr>
          <a:xfrm>
            <a:off x="250825" y="1700213"/>
            <a:ext cx="8540750" cy="4700587"/>
          </a:xfrm>
        </p:spPr>
        <p:txBody>
          <a:bodyPr vert="horz" wrap="square" lIns="91440" tIns="45720" rIns="91440" bIns="45720" anchor="t" anchorCtr="0"/>
          <a:p>
            <a:pPr eaLnBrk="1" hangingPunct="1">
              <a:lnSpc>
                <a:spcPct val="80000"/>
              </a:lnSpc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2015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年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月，江西永新多人围殴女生事件，刘某</a:t>
            </a:r>
            <a:r>
              <a:rPr lang="zh-CN" altLang="en-US" sz="24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被刑拘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。涉事女生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人。其中小学生有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人，中学生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人，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人已辍学。年龄都在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至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岁之间。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安徽黄山“高三女生饮料被投药”，一当事男生报考飞行员已通过复试，因参与此事</a:t>
            </a:r>
            <a:r>
              <a:rPr lang="zh-CN" altLang="en-US" sz="24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被淘汰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2014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年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月，遭遇恶意挑衅硬碰硬更受伤，校外人员单某、学生佘某被法院以</a:t>
            </a:r>
            <a:r>
              <a:rPr lang="zh-CN" altLang="en-US" sz="24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寻衅滋事罪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分别判处</a:t>
            </a:r>
            <a:r>
              <a:rPr lang="zh-CN" altLang="en-US" sz="24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有期徒刑</a:t>
            </a:r>
            <a:r>
              <a:rPr lang="en-US" altLang="zh-CN" sz="24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r>
              <a:rPr lang="zh-CN" altLang="en-US" sz="24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个月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2014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年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月，操场踢球生口角致重伤，被告人丁某犯</a:t>
            </a:r>
            <a:r>
              <a:rPr lang="zh-CN" altLang="en-US" sz="24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故意伤害罪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zh-CN" altLang="en-US" sz="24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被判处有期徒刑</a:t>
            </a:r>
            <a:r>
              <a:rPr lang="en-US" altLang="zh-CN" sz="24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年</a:t>
            </a:r>
            <a:r>
              <a:rPr lang="en-US" altLang="zh-CN" sz="24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r>
              <a:rPr lang="zh-CN" altLang="en-US" sz="24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个月，缓刑</a:t>
            </a:r>
            <a:r>
              <a:rPr lang="en-US" altLang="zh-CN" sz="24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4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年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2012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年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月，值日未扫致人死亡 三名被告人被法院以</a:t>
            </a:r>
            <a:r>
              <a:rPr lang="zh-CN" altLang="en-US" sz="24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故意伤害罪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分别</a:t>
            </a:r>
            <a:r>
              <a:rPr lang="zh-CN" altLang="en-US" sz="24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判处有期徒刑</a:t>
            </a:r>
            <a:r>
              <a:rPr lang="en-US" altLang="zh-CN" sz="24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4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年至</a:t>
            </a:r>
            <a:r>
              <a:rPr lang="en-US" altLang="zh-CN" sz="24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r>
              <a:rPr lang="zh-CN" altLang="en-US" sz="24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年刑罚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2011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年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月，辍学少年绑架勒索致人死亡 王*、李**以</a:t>
            </a:r>
            <a:r>
              <a:rPr lang="zh-CN" altLang="en-US" sz="24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故意杀人罪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被</a:t>
            </a:r>
            <a:r>
              <a:rPr lang="zh-CN" altLang="en-US" sz="24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判处有期徒刑</a:t>
            </a:r>
            <a:r>
              <a:rPr lang="en-US" altLang="zh-CN" sz="24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r>
              <a:rPr lang="zh-CN" altLang="en-US" sz="24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年、</a:t>
            </a:r>
            <a:r>
              <a:rPr lang="en-US" altLang="zh-CN" sz="24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r>
              <a:rPr lang="zh-CN" altLang="en-US" sz="24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年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；李*以</a:t>
            </a:r>
            <a:r>
              <a:rPr lang="zh-CN" altLang="en-US" sz="24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绑架罪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被判处</a:t>
            </a:r>
            <a:r>
              <a:rPr lang="zh-CN" altLang="en-US" sz="24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有期徒刑</a:t>
            </a:r>
            <a:r>
              <a:rPr lang="en-US" altLang="zh-CN" sz="24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4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年，缓刑</a:t>
            </a:r>
            <a:r>
              <a:rPr lang="en-US" altLang="zh-CN" sz="24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sz="24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年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>
    <p:pull dir="ru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7106" name="Rectangle 2"/>
          <p:cNvSpPr>
            <a:spLocks noGrp="1" noRot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endParaRPr lang="zh-CN" altLang="en-US" dirty="0"/>
          </a:p>
        </p:txBody>
      </p:sp>
      <p:sp>
        <p:nvSpPr>
          <p:cNvPr id="47107" name="Rectangle 3"/>
          <p:cNvSpPr>
            <a:spLocks noGrp="1" noRot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/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2015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年三名中国留学生在美国暴力群殴同伴。受害人受折磨过程长达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小时，遍体鳞伤，脸部淤青肿胀，双脚无法站稳。最终，美国检方做出判决，三名加害者翟某、章某和杨某分别被</a:t>
            </a:r>
            <a:r>
              <a:rPr lang="zh-CN" altLang="en-US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判刑</a:t>
            </a:r>
            <a:r>
              <a:rPr lang="en-US" altLang="zh-CN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r>
              <a:rPr lang="zh-CN" altLang="en-US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年、</a:t>
            </a:r>
            <a:r>
              <a:rPr lang="en-US" altLang="zh-CN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r>
              <a:rPr lang="zh-CN" altLang="en-US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年和</a:t>
            </a:r>
            <a:r>
              <a:rPr lang="en-US" altLang="zh-CN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r>
              <a:rPr lang="zh-CN" altLang="en-US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年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。被告的父母来美国贿赂受害人和证人，企图私下金钱摆平，也立即</a:t>
            </a:r>
            <a:r>
              <a:rPr lang="zh-CN" altLang="en-US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被逮捕关押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。 </a:t>
            </a:r>
            <a:endParaRPr lang="zh-CN" alt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>
    <p:pull dir="ru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8130" name="Rectangle 2"/>
          <p:cNvSpPr>
            <a:spLocks noGrp="1" noRot="1"/>
          </p:cNvSpPr>
          <p:nvPr>
            <p:ph type="title"/>
          </p:nvPr>
        </p:nvSpPr>
        <p:spPr>
          <a:xfrm>
            <a:off x="3995738" y="620713"/>
            <a:ext cx="4681537" cy="2232025"/>
          </a:xfrm>
        </p:spPr>
        <p:txBody>
          <a:bodyPr vert="horz" wrap="square" lIns="91440" tIns="45720" rIns="91440" bIns="45720" anchor="ctr" anchorCtr="0"/>
          <a:p>
            <a:pPr eaLnBrk="1" hangingPunct="1"/>
            <a:r>
              <a:rPr lang="zh-CN" altLang="en-US" sz="4600" dirty="0">
                <a:solidFill>
                  <a:srgbClr val="FF3300"/>
                </a:solidFill>
                <a:ea typeface="黑体" panose="02010609060101010101" pitchFamily="49" charset="-122"/>
              </a:rPr>
              <a:t>（四）</a:t>
            </a:r>
            <a:br>
              <a:rPr lang="zh-CN" altLang="en-US" sz="4600" dirty="0">
                <a:solidFill>
                  <a:srgbClr val="FF3300"/>
                </a:solidFill>
                <a:ea typeface="黑体" panose="02010609060101010101" pitchFamily="49" charset="-122"/>
              </a:rPr>
            </a:br>
            <a:r>
              <a:rPr lang="zh-CN" altLang="en-US" sz="4600" dirty="0">
                <a:solidFill>
                  <a:srgbClr val="FF3300"/>
                </a:solidFill>
                <a:ea typeface="黑体" panose="02010609060101010101" pitchFamily="49" charset="-122"/>
              </a:rPr>
              <a:t>怎样预防</a:t>
            </a:r>
            <a:br>
              <a:rPr lang="zh-CN" altLang="en-US" sz="4600" dirty="0">
                <a:solidFill>
                  <a:srgbClr val="FF3300"/>
                </a:solidFill>
                <a:ea typeface="黑体" panose="02010609060101010101" pitchFamily="49" charset="-122"/>
              </a:rPr>
            </a:br>
            <a:r>
              <a:rPr lang="zh-CN" altLang="en-US" sz="4600" dirty="0">
                <a:solidFill>
                  <a:srgbClr val="FF3300"/>
                </a:solidFill>
                <a:ea typeface="黑体" panose="02010609060101010101" pitchFamily="49" charset="-122"/>
              </a:rPr>
              <a:t>校园暴力伤害</a:t>
            </a:r>
            <a:endParaRPr lang="zh-CN" altLang="en-US" sz="4600" dirty="0">
              <a:solidFill>
                <a:srgbClr val="FF3300"/>
              </a:solidFill>
              <a:ea typeface="黑体" panose="02010609060101010101" pitchFamily="49" charset="-122"/>
            </a:endParaRPr>
          </a:p>
        </p:txBody>
      </p:sp>
      <p:pic>
        <p:nvPicPr>
          <p:cNvPr id="48131" name="Picture 5" descr="kxy5-fyctevp8587381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9359" t="3967" r="14700"/>
          <a:stretch>
            <a:fillRect/>
          </a:stretch>
        </p:blipFill>
        <p:spPr>
          <a:xfrm>
            <a:off x="5148263" y="3068638"/>
            <a:ext cx="2449512" cy="35734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8132" name="Picture 7" descr="Lune-fyctevp858737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50" y="549275"/>
            <a:ext cx="3498850" cy="59039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>
    <p:pull dir="ru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9154" name="Rectangle 2"/>
          <p:cNvSpPr>
            <a:spLocks noGrp="1" noRot="1"/>
          </p:cNvSpPr>
          <p:nvPr>
            <p:ph type="title"/>
          </p:nvPr>
        </p:nvSpPr>
        <p:spPr>
          <a:xfrm>
            <a:off x="468313" y="765175"/>
            <a:ext cx="8229600" cy="1143000"/>
          </a:xfrm>
        </p:spPr>
        <p:txBody>
          <a:bodyPr vert="horz" wrap="square" lIns="91440" tIns="45720" rIns="91440" bIns="45720" anchor="ctr" anchorCtr="0"/>
          <a:p>
            <a:pPr eaLnBrk="1" hangingPunct="1"/>
            <a:r>
              <a:rPr lang="zh-CN" altLang="en-US" sz="6000" dirty="0">
                <a:latin typeface="黑体" panose="02010609060101010101" pitchFamily="49" charset="-122"/>
                <a:ea typeface="黑体" panose="02010609060101010101" pitchFamily="49" charset="-122"/>
              </a:rPr>
              <a:t>基本原则</a:t>
            </a:r>
            <a:endParaRPr lang="zh-CN" altLang="en-US" sz="6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8003" name="Rectangle 3"/>
          <p:cNvSpPr>
            <a:spLocks noGrp="1" noRot="1"/>
          </p:cNvSpPr>
          <p:nvPr>
            <p:ph idx="1"/>
          </p:nvPr>
        </p:nvSpPr>
        <p:spPr>
          <a:xfrm>
            <a:off x="914400" y="2362200"/>
            <a:ext cx="8229600" cy="4495800"/>
          </a:xfrm>
        </p:spPr>
        <p:txBody>
          <a:bodyPr vert="horz" wrap="square" lIns="91440" tIns="45720" rIns="91440" bIns="45720" anchor="t" anchorCtr="0"/>
          <a:p>
            <a:pPr eaLnBrk="1" hangingPunct="1">
              <a:buNone/>
            </a:pPr>
            <a:r>
              <a:rPr lang="en-US" altLang="zh-CN" sz="5400" dirty="0"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5400" dirty="0">
                <a:latin typeface="黑体" panose="02010609060101010101" pitchFamily="49" charset="-122"/>
                <a:ea typeface="黑体" panose="02010609060101010101" pitchFamily="49" charset="-122"/>
              </a:rPr>
              <a:t>依靠</a:t>
            </a:r>
            <a:r>
              <a:rPr lang="zh-CN" altLang="en-US" sz="54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法律</a:t>
            </a:r>
            <a:endParaRPr lang="zh-CN" altLang="en-US" sz="4000" dirty="0">
              <a:solidFill>
                <a:srgbClr val="FF33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9156" name="Text Box 4"/>
          <p:cNvSpPr txBox="1"/>
          <p:nvPr/>
        </p:nvSpPr>
        <p:spPr>
          <a:xfrm>
            <a:off x="5219700" y="1916113"/>
            <a:ext cx="338455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500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ClrTx/>
              <a:buFont typeface="Arial" panose="020B0604020202020204" pitchFamily="34" charset="0"/>
              <a:buNone/>
            </a:pPr>
            <a:endParaRPr lang="zh-CN" altLang="en-US" sz="1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8005" name="Text Box 5"/>
          <p:cNvSpPr txBox="1"/>
          <p:nvPr/>
        </p:nvSpPr>
        <p:spPr>
          <a:xfrm>
            <a:off x="4716463" y="2349500"/>
            <a:ext cx="3889375" cy="1828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500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ClrTx/>
              <a:buFont typeface="Arial" panose="020B0604020202020204" pitchFamily="34" charset="0"/>
              <a:buNone/>
            </a:pPr>
            <a:r>
              <a:rPr lang="en-US" altLang="zh-CN" sz="5400" dirty="0"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5400" dirty="0">
                <a:latin typeface="黑体" panose="02010609060101010101" pitchFamily="49" charset="-122"/>
                <a:ea typeface="黑体" panose="02010609060101010101" pitchFamily="49" charset="-122"/>
              </a:rPr>
              <a:t>依靠</a:t>
            </a:r>
            <a:r>
              <a:rPr lang="zh-CN" altLang="en-US" sz="54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组织</a:t>
            </a:r>
            <a:endParaRPr lang="zh-CN" altLang="en-US" sz="5400" dirty="0">
              <a:solidFill>
                <a:srgbClr val="FF33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lvl="0" indent="0" eaLnBrk="1" hangingPunct="1">
              <a:spcBef>
                <a:spcPct val="50000"/>
              </a:spcBef>
              <a:buClrTx/>
              <a:buFont typeface="Arial" panose="020B0604020202020204" pitchFamily="34" charset="0"/>
              <a:buNone/>
            </a:pPr>
            <a:endParaRPr lang="zh-CN" altLang="en-US" sz="4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8006" name="Text Box 6"/>
          <p:cNvSpPr txBox="1"/>
          <p:nvPr/>
        </p:nvSpPr>
        <p:spPr>
          <a:xfrm>
            <a:off x="971550" y="3573463"/>
            <a:ext cx="3671888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500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ClrTx/>
              <a:buFont typeface="Arial" panose="020B0604020202020204" pitchFamily="34" charset="0"/>
              <a:buNone/>
            </a:pPr>
            <a:r>
              <a:rPr lang="en-US" altLang="zh-CN" sz="5400" dirty="0">
                <a:latin typeface="黑体" panose="02010609060101010101" pitchFamily="49" charset="-122"/>
                <a:ea typeface="黑体" panose="02010609060101010101" pitchFamily="49" charset="-122"/>
              </a:rPr>
              <a:t>3.</a:t>
            </a:r>
            <a:r>
              <a:rPr lang="zh-CN" altLang="en-US" sz="5400" dirty="0">
                <a:latin typeface="黑体" panose="02010609060101010101" pitchFamily="49" charset="-122"/>
                <a:ea typeface="黑体" panose="02010609060101010101" pitchFamily="49" charset="-122"/>
              </a:rPr>
              <a:t>依靠</a:t>
            </a:r>
            <a:r>
              <a:rPr lang="zh-CN" altLang="en-US" sz="54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群众</a:t>
            </a:r>
            <a:endParaRPr lang="zh-CN" altLang="en-US" sz="5400" dirty="0">
              <a:solidFill>
                <a:srgbClr val="FF33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8007" name="Text Box 7"/>
          <p:cNvSpPr txBox="1"/>
          <p:nvPr/>
        </p:nvSpPr>
        <p:spPr>
          <a:xfrm>
            <a:off x="4716463" y="3573463"/>
            <a:ext cx="3887787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500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ClrTx/>
              <a:buFont typeface="Arial" panose="020B0604020202020204" pitchFamily="34" charset="0"/>
              <a:buNone/>
            </a:pPr>
            <a:r>
              <a:rPr lang="en-US" altLang="zh-CN" sz="5400" dirty="0">
                <a:latin typeface="黑体" panose="02010609060101010101" pitchFamily="49" charset="-122"/>
                <a:ea typeface="黑体" panose="02010609060101010101" pitchFamily="49" charset="-122"/>
              </a:rPr>
              <a:t>4.</a:t>
            </a:r>
            <a:r>
              <a:rPr lang="zh-CN" altLang="en-US" sz="5400" dirty="0">
                <a:latin typeface="黑体" panose="02010609060101010101" pitchFamily="49" charset="-122"/>
                <a:ea typeface="黑体" panose="02010609060101010101" pitchFamily="49" charset="-122"/>
              </a:rPr>
              <a:t>依靠</a:t>
            </a:r>
            <a:r>
              <a:rPr lang="zh-CN" altLang="en-US" sz="54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智慧</a:t>
            </a:r>
            <a:endParaRPr lang="zh-CN" altLang="en-US" sz="5400" dirty="0">
              <a:solidFill>
                <a:srgbClr val="FF33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8003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8003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5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28005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28005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6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28006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28006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28007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28007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0178" name="Rectangle 2"/>
          <p:cNvSpPr>
            <a:spLocks noGrp="1" noRot="1"/>
          </p:cNvSpPr>
          <p:nvPr>
            <p:ph idx="1"/>
          </p:nvPr>
        </p:nvSpPr>
        <p:spPr>
          <a:xfrm>
            <a:off x="1042988" y="5229225"/>
            <a:ext cx="8229600" cy="4495800"/>
          </a:xfrm>
        </p:spPr>
        <p:txBody>
          <a:bodyPr vert="horz" wrap="square" lIns="91440" tIns="45720" rIns="91440" bIns="45720" anchor="t" anchorCtr="0"/>
          <a:p>
            <a:pPr eaLnBrk="1" hangingPunct="1">
              <a:buNone/>
            </a:pPr>
            <a:r>
              <a:rPr lang="zh-CN" altLang="en-US" dirty="0">
                <a:solidFill>
                  <a:srgbClr val="FF0000"/>
                </a:solidFill>
              </a:rPr>
              <a:t>                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50179" name="Text Box 3"/>
          <p:cNvSpPr txBox="1"/>
          <p:nvPr/>
        </p:nvSpPr>
        <p:spPr>
          <a:xfrm>
            <a:off x="6640513" y="5307013"/>
            <a:ext cx="184150" cy="3667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500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Font typeface="Arial" panose="020B0604020202020204" pitchFamily="34" charset="0"/>
              <a:buNone/>
            </a:pPr>
            <a:endParaRPr lang="zh-CN" altLang="en-US" sz="1800" dirty="0"/>
          </a:p>
        </p:txBody>
      </p:sp>
      <p:sp>
        <p:nvSpPr>
          <p:cNvPr id="124932" name="AutoShape 4">
            <a:hlinkClick r:id="" action="ppaction://noaction"/>
          </p:cNvPr>
          <p:cNvSpPr/>
          <p:nvPr/>
        </p:nvSpPr>
        <p:spPr>
          <a:xfrm>
            <a:off x="7308850" y="5300663"/>
            <a:ext cx="1079500" cy="865187"/>
          </a:xfrm>
          <a:prstGeom prst="leftArrow">
            <a:avLst>
              <a:gd name="adj1" fmla="val 50000"/>
              <a:gd name="adj2" fmla="val 31186"/>
            </a:avLst>
          </a:prstGeom>
          <a:solidFill>
            <a:schemeClr val="accent1"/>
          </a:solidFill>
          <a:ln w="12700" cap="sq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500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Font typeface="Arial" panose="020B0604020202020204" pitchFamily="34" charset="0"/>
              <a:buNone/>
            </a:pPr>
            <a:endParaRPr lang="zh-CN" altLang="en-US" dirty="0"/>
          </a:p>
        </p:txBody>
      </p:sp>
      <p:sp>
        <p:nvSpPr>
          <p:cNvPr id="124933" name="Text Box 5"/>
          <p:cNvSpPr txBox="1"/>
          <p:nvPr/>
        </p:nvSpPr>
        <p:spPr>
          <a:xfrm>
            <a:off x="2987675" y="5229225"/>
            <a:ext cx="3600450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500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ClrTx/>
              <a:buFont typeface="Arial" panose="020B0604020202020204" pitchFamily="34" charset="0"/>
              <a:buNone/>
            </a:pPr>
            <a:r>
              <a:rPr lang="zh-CN" altLang="en-US" sz="6000" dirty="0">
                <a:solidFill>
                  <a:srgbClr val="FF0000"/>
                </a:solidFill>
                <a:ea typeface="黑体" panose="02010609060101010101" pitchFamily="49" charset="-122"/>
              </a:rPr>
              <a:t>依靠组织</a:t>
            </a:r>
            <a:endParaRPr lang="zh-CN" altLang="en-US" sz="6000" dirty="0">
              <a:solidFill>
                <a:srgbClr val="FF0000"/>
              </a:solidFill>
              <a:ea typeface="黑体" panose="02010609060101010101" pitchFamily="49" charset="-122"/>
            </a:endParaRPr>
          </a:p>
        </p:txBody>
      </p:sp>
      <p:sp>
        <p:nvSpPr>
          <p:cNvPr id="124934" name="Rectangle 6"/>
          <p:cNvSpPr>
            <a:spLocks noGrp="1" noRot="1"/>
          </p:cNvSpPr>
          <p:nvPr>
            <p:ph type="title"/>
          </p:nvPr>
        </p:nvSpPr>
        <p:spPr>
          <a:xfrm>
            <a:off x="468313" y="333375"/>
            <a:ext cx="8218487" cy="4856163"/>
          </a:xfrm>
        </p:spPr>
        <p:txBody>
          <a:bodyPr vert="horz" wrap="square" lIns="91440" tIns="45720" rIns="91440" bIns="45720" anchor="ctr" anchorCtr="0"/>
          <a:p>
            <a:pPr algn="l" eaLnBrk="1" hangingPunct="1"/>
            <a:r>
              <a:rPr lang="zh-CN" altLang="en-US" sz="4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36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小明是七年级学生</a:t>
            </a:r>
            <a:r>
              <a:rPr lang="en-US" altLang="zh-CN" sz="36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36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学习刻苦，成绩优异，可最近总有些高年级的学生向小明借钱，如果小明不借钱给他们，那些高年级的学生就要打小明，而且每次借钱都不还。后来小明</a:t>
            </a:r>
            <a:r>
              <a:rPr lang="zh-CN" altLang="en-US" sz="36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找学校老师告明此事</a:t>
            </a:r>
            <a:r>
              <a:rPr lang="zh-CN" altLang="en-US" sz="36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，老师和学校出面找到那些高年级学生，并给予批评处理。从此，小明也就安安心心地学习了。</a:t>
            </a:r>
            <a:endParaRPr lang="zh-CN" altLang="en-US" sz="36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4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24933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2" grpId="0" animBg="1"/>
      <p:bldP spid="124934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5954" name="Rectangle 2"/>
          <p:cNvSpPr>
            <a:spLocks noGrp="1" noRot="1"/>
          </p:cNvSpPr>
          <p:nvPr>
            <p:ph type="title"/>
          </p:nvPr>
        </p:nvSpPr>
        <p:spPr>
          <a:xfrm>
            <a:off x="250825" y="692150"/>
            <a:ext cx="8229600" cy="4681538"/>
          </a:xfrm>
        </p:spPr>
        <p:txBody>
          <a:bodyPr vert="horz" wrap="square" lIns="91440" tIns="45720" rIns="91440" bIns="45720" anchor="ctr" anchorCtr="0"/>
          <a:p>
            <a:pPr algn="l" eaLnBrk="1" hangingPunct="1"/>
            <a:r>
              <a:rPr lang="zh-CN" altLang="en-US" sz="32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</a:t>
            </a:r>
            <a:r>
              <a:rPr lang="zh-CN" altLang="en-US" sz="4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中学生李某放学回家途中</a:t>
            </a:r>
            <a:r>
              <a:rPr lang="en-US" altLang="zh-CN" sz="4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4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总感觉身后有人跟踪自己。于是，李某在自家小区外</a:t>
            </a:r>
            <a:r>
              <a:rPr lang="zh-CN" altLang="en-US" sz="40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向附近群众求助</a:t>
            </a:r>
            <a:r>
              <a:rPr lang="zh-CN" altLang="en-US" sz="4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，结果嫌疑人宋某被群众扭送到附近派出所，经查明此人曾多次跟踪独身回家的中小学生，然后实施入室抢劫</a:t>
            </a:r>
            <a:r>
              <a:rPr lang="zh-CN" altLang="en-US" sz="36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r>
              <a:rPr lang="zh-CN" altLang="en-US" sz="4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中学生李某通过向群众求助，而躲过了一次受害</a:t>
            </a:r>
            <a:r>
              <a:rPr lang="zh-CN" altLang="en-US" sz="36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endParaRPr lang="zh-CN" altLang="en-US" sz="36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1203" name="Rectangle 3"/>
          <p:cNvSpPr>
            <a:spLocks noGrp="1" noRot="1"/>
          </p:cNvSpPr>
          <p:nvPr>
            <p:ph idx="1"/>
          </p:nvPr>
        </p:nvSpPr>
        <p:spPr>
          <a:xfrm>
            <a:off x="468313" y="4610100"/>
            <a:ext cx="8229600" cy="4495800"/>
          </a:xfrm>
        </p:spPr>
        <p:txBody>
          <a:bodyPr vert="horz" wrap="square" lIns="91440" tIns="45720" rIns="91440" bIns="45720" anchor="t" anchorCtr="0"/>
          <a:p>
            <a:pPr eaLnBrk="1" hangingPunct="1">
              <a:buNone/>
            </a:pPr>
            <a:r>
              <a:rPr lang="zh-CN" altLang="en-US" dirty="0">
                <a:solidFill>
                  <a:srgbClr val="FF0000"/>
                </a:solidFill>
              </a:rPr>
              <a:t>                   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51204" name="Text Box 4"/>
          <p:cNvSpPr txBox="1"/>
          <p:nvPr/>
        </p:nvSpPr>
        <p:spPr>
          <a:xfrm>
            <a:off x="6156325" y="5516563"/>
            <a:ext cx="2160588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500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ClrTx/>
              <a:buFont typeface="Arial" panose="020B0604020202020204" pitchFamily="34" charset="0"/>
              <a:buNone/>
            </a:pPr>
            <a:endParaRPr lang="zh-CN" altLang="en-US" sz="1800" dirty="0"/>
          </a:p>
        </p:txBody>
      </p:sp>
      <p:sp>
        <p:nvSpPr>
          <p:cNvPr id="125957" name="AutoShape 5">
            <a:hlinkClick r:id="" action="ppaction://noaction"/>
          </p:cNvPr>
          <p:cNvSpPr/>
          <p:nvPr/>
        </p:nvSpPr>
        <p:spPr>
          <a:xfrm>
            <a:off x="7235825" y="5300663"/>
            <a:ext cx="1152525" cy="1008062"/>
          </a:xfrm>
          <a:prstGeom prst="leftArrow">
            <a:avLst>
              <a:gd name="adj1" fmla="val 50000"/>
              <a:gd name="adj2" fmla="val 28577"/>
            </a:avLst>
          </a:prstGeom>
          <a:solidFill>
            <a:schemeClr val="accent1"/>
          </a:solidFill>
          <a:ln w="12700" cap="sq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500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Font typeface="Arial" panose="020B0604020202020204" pitchFamily="34" charset="0"/>
              <a:buNone/>
            </a:pPr>
            <a:endParaRPr lang="zh-CN" altLang="en-US" dirty="0"/>
          </a:p>
        </p:txBody>
      </p:sp>
      <p:sp>
        <p:nvSpPr>
          <p:cNvPr id="125958" name="Text Box 6"/>
          <p:cNvSpPr txBox="1"/>
          <p:nvPr/>
        </p:nvSpPr>
        <p:spPr>
          <a:xfrm>
            <a:off x="2987675" y="5229225"/>
            <a:ext cx="3232150" cy="1281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500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buClr>
                <a:schemeClr val="tx2"/>
              </a:buClr>
              <a:buFont typeface="Arial" panose="020B0604020202020204" pitchFamily="34" charset="0"/>
              <a:buNone/>
            </a:pPr>
            <a:r>
              <a:rPr lang="zh-CN" altLang="en-US" sz="6000" dirty="0">
                <a:solidFill>
                  <a:srgbClr val="FF0000"/>
                </a:solidFill>
                <a:ea typeface="黑体" panose="02010609060101010101" pitchFamily="49" charset="-122"/>
              </a:rPr>
              <a:t>依靠群众</a:t>
            </a:r>
            <a:endParaRPr lang="zh-CN" altLang="en-US" sz="6000" dirty="0">
              <a:solidFill>
                <a:srgbClr val="FF0000"/>
              </a:solidFill>
              <a:ea typeface="黑体" panose="02010609060101010101" pitchFamily="49" charset="-122"/>
            </a:endParaRPr>
          </a:p>
          <a:p>
            <a:pPr marL="0" lvl="0" indent="0" eaLnBrk="1" hangingPunct="1">
              <a:spcBef>
                <a:spcPct val="0"/>
              </a:spcBef>
              <a:buClrTx/>
              <a:buFont typeface="Arial" panose="020B0604020202020204" pitchFamily="34" charset="0"/>
              <a:buNone/>
            </a:pPr>
            <a:endParaRPr lang="zh-CN" altLang="en-US" sz="1800" dirty="0"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5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8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25958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4" grpId="0"/>
      <p:bldP spid="125957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6978" name="Rectangle 2"/>
          <p:cNvSpPr>
            <a:spLocks noGrp="1" noRot="1"/>
          </p:cNvSpPr>
          <p:nvPr>
            <p:ph type="title"/>
          </p:nvPr>
        </p:nvSpPr>
        <p:spPr>
          <a:xfrm>
            <a:off x="250825" y="1773238"/>
            <a:ext cx="8229600" cy="1143000"/>
          </a:xfrm>
        </p:spPr>
        <p:txBody>
          <a:bodyPr vert="horz" wrap="square" lIns="91440" tIns="45720" rIns="91440" bIns="45720" anchor="ctr" anchorCtr="0"/>
          <a:p>
            <a:pPr algn="l" eaLnBrk="1" hangingPunct="1"/>
            <a:r>
              <a:rPr lang="zh-CN" altLang="en-US" sz="3200" dirty="0"/>
              <a:t>       </a:t>
            </a:r>
            <a:endParaRPr lang="zh-CN" altLang="en-US" sz="3200" dirty="0"/>
          </a:p>
        </p:txBody>
      </p:sp>
      <p:sp>
        <p:nvSpPr>
          <p:cNvPr id="52227" name="Rectangle 3"/>
          <p:cNvSpPr>
            <a:spLocks noGrp="1" noRot="1"/>
          </p:cNvSpPr>
          <p:nvPr>
            <p:ph idx="1"/>
          </p:nvPr>
        </p:nvSpPr>
        <p:spPr>
          <a:xfrm>
            <a:off x="0" y="4365625"/>
            <a:ext cx="8229600" cy="4495800"/>
          </a:xfrm>
        </p:spPr>
        <p:txBody>
          <a:bodyPr vert="horz" wrap="square" lIns="91440" tIns="45720" rIns="91440" bIns="45720" anchor="t" anchorCtr="0"/>
          <a:p>
            <a:pPr eaLnBrk="1" hangingPunct="1">
              <a:buNone/>
            </a:pPr>
            <a:r>
              <a:rPr lang="zh-CN" altLang="en-US" sz="4000" dirty="0">
                <a:solidFill>
                  <a:srgbClr val="FF0000"/>
                </a:solidFill>
              </a:rPr>
              <a:t>                </a:t>
            </a:r>
            <a:endParaRPr lang="zh-CN" altLang="en-US" sz="4000" dirty="0">
              <a:solidFill>
                <a:srgbClr val="FF0000"/>
              </a:solidFill>
            </a:endParaRPr>
          </a:p>
          <a:p>
            <a:pPr eaLnBrk="1" hangingPunct="1">
              <a:buNone/>
            </a:pPr>
            <a:r>
              <a:rPr lang="zh-CN" altLang="en-US" sz="4000" dirty="0">
                <a:solidFill>
                  <a:srgbClr val="FF0000"/>
                </a:solidFill>
              </a:rPr>
              <a:t>                      </a:t>
            </a:r>
            <a:endParaRPr lang="zh-CN" altLang="en-US" sz="4000" dirty="0">
              <a:solidFill>
                <a:srgbClr val="FF0000"/>
              </a:solidFill>
            </a:endParaRPr>
          </a:p>
        </p:txBody>
      </p:sp>
      <p:sp>
        <p:nvSpPr>
          <p:cNvPr id="52228" name="Text Box 4"/>
          <p:cNvSpPr txBox="1"/>
          <p:nvPr/>
        </p:nvSpPr>
        <p:spPr>
          <a:xfrm>
            <a:off x="7164388" y="5300663"/>
            <a:ext cx="1728787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500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ClrTx/>
              <a:buFont typeface="Arial" panose="020B0604020202020204" pitchFamily="34" charset="0"/>
              <a:buNone/>
            </a:pPr>
            <a:endParaRPr lang="zh-CN" altLang="en-US" sz="1800" dirty="0"/>
          </a:p>
        </p:txBody>
      </p:sp>
      <p:sp>
        <p:nvSpPr>
          <p:cNvPr id="126981" name="AutoShape 5">
            <a:hlinkClick r:id="" action="ppaction://noaction"/>
          </p:cNvPr>
          <p:cNvSpPr/>
          <p:nvPr/>
        </p:nvSpPr>
        <p:spPr>
          <a:xfrm>
            <a:off x="7308850" y="5373688"/>
            <a:ext cx="1079500" cy="935037"/>
          </a:xfrm>
          <a:prstGeom prst="leftArrow">
            <a:avLst>
              <a:gd name="adj1" fmla="val 50000"/>
              <a:gd name="adj2" fmla="val 28857"/>
            </a:avLst>
          </a:prstGeom>
          <a:solidFill>
            <a:schemeClr val="accent1"/>
          </a:solidFill>
          <a:ln w="12700" cap="sq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500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Font typeface="Arial" panose="020B0604020202020204" pitchFamily="34" charset="0"/>
              <a:buNone/>
            </a:pPr>
            <a:endParaRPr lang="zh-CN" altLang="en-US" dirty="0"/>
          </a:p>
        </p:txBody>
      </p:sp>
      <p:sp>
        <p:nvSpPr>
          <p:cNvPr id="126982" name="Text Box 6"/>
          <p:cNvSpPr txBox="1"/>
          <p:nvPr/>
        </p:nvSpPr>
        <p:spPr>
          <a:xfrm>
            <a:off x="2987675" y="5229225"/>
            <a:ext cx="3744913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500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ClrTx/>
              <a:buFont typeface="Arial" panose="020B0604020202020204" pitchFamily="34" charset="0"/>
              <a:buNone/>
            </a:pPr>
            <a:r>
              <a:rPr lang="zh-CN" altLang="en-US" sz="6000" dirty="0">
                <a:solidFill>
                  <a:srgbClr val="FF0000"/>
                </a:solidFill>
                <a:ea typeface="黑体" panose="02010609060101010101" pitchFamily="49" charset="-122"/>
              </a:rPr>
              <a:t>依靠智慧</a:t>
            </a:r>
            <a:endParaRPr lang="zh-CN" altLang="en-US" sz="6000" dirty="0">
              <a:solidFill>
                <a:srgbClr val="FF0000"/>
              </a:solidFill>
              <a:ea typeface="黑体" panose="02010609060101010101" pitchFamily="49" charset="-122"/>
            </a:endParaRPr>
          </a:p>
        </p:txBody>
      </p:sp>
      <p:pic>
        <p:nvPicPr>
          <p:cNvPr id="52231" name="Picture 7" descr="4f5d11df10f1e804632798c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9388" y="115888"/>
            <a:ext cx="8713787" cy="51847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6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2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26982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8" grpId="0"/>
      <p:bldP spid="126981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3250" name="Rectangle 2"/>
          <p:cNvSpPr>
            <a:spLocks noGrp="1" noRot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r>
              <a:rPr lang="en-US" altLang="zh-CN" dirty="0"/>
              <a:t>2.</a:t>
            </a:r>
            <a:r>
              <a:rPr lang="zh-CN" altLang="en-US" dirty="0"/>
              <a:t>基本方法</a:t>
            </a:r>
            <a:endParaRPr lang="zh-CN" altLang="en-US" dirty="0"/>
          </a:p>
        </p:txBody>
      </p:sp>
      <p:sp>
        <p:nvSpPr>
          <p:cNvPr id="129027" name="Rectangle 3"/>
          <p:cNvSpPr>
            <a:spLocks noGrp="1" noRot="1"/>
          </p:cNvSpPr>
          <p:nvPr>
            <p:ph idx="1"/>
          </p:nvPr>
        </p:nvSpPr>
        <p:spPr>
          <a:xfrm>
            <a:off x="755650" y="1412875"/>
            <a:ext cx="8229600" cy="4495800"/>
          </a:xfrm>
        </p:spPr>
        <p:txBody>
          <a:bodyPr vert="horz" wrap="square" lIns="91440" tIns="45720" rIns="91440" bIns="45720" anchor="t" anchorCtr="0"/>
          <a:p>
            <a:pPr eaLnBrk="1" hangingPunct="1">
              <a:lnSpc>
                <a:spcPct val="90000"/>
              </a:lnSpc>
              <a:buNone/>
            </a:pP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(1)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义正辞严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当场制止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(2)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处于险境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紧急求援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(3)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虚张声势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巧妙周旋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(4)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主动避开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脱离危险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(5)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诉诸法律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报告公安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. </a:t>
            </a:r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(6)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心明眼亮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记牢特点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(7)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堂堂正正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不贪不占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(8)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遵纪守法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消除隐患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9027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charRg st="14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29027">
                                            <p:txEl>
                                              <p:charRg st="14" end="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charRg st="28" end="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29027">
                                            <p:txEl>
                                              <p:charRg st="28" end="4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charRg st="42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29027">
                                            <p:txEl>
                                              <p:charRg st="42" end="5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charRg st="56" end="7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29027">
                                            <p:txEl>
                                              <p:charRg st="56" end="7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charRg st="71" end="8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9027">
                                            <p:txEl>
                                              <p:charRg st="71" end="8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charRg st="85" end="9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29027">
                                            <p:txEl>
                                              <p:charRg st="85" end="9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charRg st="99" end="1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29027">
                                            <p:txEl>
                                              <p:charRg st="99" end="1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4274" name="Rectangle 2"/>
          <p:cNvSpPr>
            <a:spLocks noGrp="1" noRot="1"/>
          </p:cNvSpPr>
          <p:nvPr>
            <p:ph type="title"/>
          </p:nvPr>
        </p:nvSpPr>
        <p:spPr>
          <a:xfrm>
            <a:off x="827088" y="476250"/>
            <a:ext cx="7696200" cy="914400"/>
          </a:xfrm>
        </p:spPr>
        <p:txBody>
          <a:bodyPr vert="horz" wrap="square" lIns="91440" tIns="45720" rIns="91440" bIns="45720" anchor="ctr" anchorCtr="0"/>
          <a:p>
            <a:pPr algn="l" eaLnBrk="1" hangingPunct="1"/>
            <a:r>
              <a:rPr lang="zh-CN" altLang="en-US" dirty="0">
                <a:solidFill>
                  <a:srgbClr val="6600CC"/>
                </a:solidFill>
              </a:rPr>
              <a:t>学生怎样</a:t>
            </a:r>
            <a:r>
              <a:rPr lang="zh-CN" altLang="en-US" dirty="0">
                <a:solidFill>
                  <a:srgbClr val="FF3300"/>
                </a:solidFill>
              </a:rPr>
              <a:t>预防</a:t>
            </a:r>
            <a:r>
              <a:rPr lang="zh-CN" altLang="en-US" dirty="0">
                <a:solidFill>
                  <a:srgbClr val="6600CC"/>
                </a:solidFill>
              </a:rPr>
              <a:t>校园暴力</a:t>
            </a:r>
            <a:endParaRPr lang="zh-CN" altLang="en-US" dirty="0">
              <a:solidFill>
                <a:srgbClr val="6600CC"/>
              </a:solidFill>
            </a:endParaRPr>
          </a:p>
        </p:txBody>
      </p:sp>
      <p:sp>
        <p:nvSpPr>
          <p:cNvPr id="130051" name="Rectangle 3"/>
          <p:cNvSpPr>
            <a:spLocks noGrp="1" noRot="1"/>
          </p:cNvSpPr>
          <p:nvPr>
            <p:ph idx="1"/>
          </p:nvPr>
        </p:nvSpPr>
        <p:spPr>
          <a:xfrm>
            <a:off x="755650" y="1412875"/>
            <a:ext cx="7696200" cy="3962400"/>
          </a:xfrm>
        </p:spPr>
        <p:txBody>
          <a:bodyPr vert="horz" wrap="square" lIns="91440" tIns="45720" rIns="91440" bIns="45720" anchor="t" anchorCtr="0"/>
          <a:p>
            <a:pPr eaLnBrk="1" hangingPunct="1">
              <a:buNone/>
            </a:pP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面对有暴力倾向的同学</a:t>
            </a:r>
            <a:r>
              <a:rPr lang="en-US" altLang="zh-CN" b="1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不能太软弱</a:t>
            </a:r>
            <a:endParaRPr lang="zh-CN" altLang="en-US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/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振作精神，自强不息。</a:t>
            </a:r>
            <a:endParaRPr lang="zh-CN" alt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/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团结同学，理解帮助。</a:t>
            </a:r>
            <a:endParaRPr lang="zh-CN" alt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/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选择合适的文体活动。</a:t>
            </a:r>
            <a:endParaRPr lang="zh-CN" alt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/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上下学的路上和在学校</a:t>
            </a:r>
            <a:r>
              <a:rPr lang="zh-CN" altLang="en-US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不要落单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endParaRPr lang="zh-CN" alt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/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学会自卫</a:t>
            </a:r>
            <a:r>
              <a:rPr lang="zh-CN" altLang="en-US" b="1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策略</a:t>
            </a: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54276" name="Picture 4" descr="san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620000" y="0"/>
            <a:ext cx="990600" cy="9906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0051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0051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0051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charRg st="17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0051">
                                            <p:txEl>
                                              <p:charRg st="17" end="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0051">
                                            <p:txEl>
                                              <p:charRg st="17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0051">
                                            <p:txEl>
                                              <p:charRg st="17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charRg st="28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0051">
                                            <p:txEl>
                                              <p:charRg st="28" end="3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0051">
                                            <p:txEl>
                                              <p:charRg st="28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0051">
                                            <p:txEl>
                                              <p:charRg st="28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charRg st="39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0051">
                                            <p:txEl>
                                              <p:charRg st="39" end="5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0051">
                                            <p:txEl>
                                              <p:charRg st="39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0051">
                                            <p:txEl>
                                              <p:charRg st="39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charRg st="50" end="6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0051">
                                            <p:txEl>
                                              <p:charRg st="50" end="6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0051">
                                            <p:txEl>
                                              <p:charRg st="50" end="6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0051">
                                            <p:txEl>
                                              <p:charRg st="50" end="6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charRg st="66" end="7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0051">
                                            <p:txEl>
                                              <p:charRg st="66" end="7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0051">
                                            <p:txEl>
                                              <p:charRg st="66" end="7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0051">
                                            <p:txEl>
                                              <p:charRg st="66" end="7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7410" name="Picture 2" descr="19930106726328651164"/>
          <p:cNvPicPr>
            <a:picLocks noChangeAspect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107950" y="44450"/>
            <a:ext cx="8928100" cy="6699250"/>
          </a:xfrm>
        </p:spPr>
      </p:pic>
      <p:sp>
        <p:nvSpPr>
          <p:cNvPr id="17411" name="Text Box 3"/>
          <p:cNvSpPr txBox="1"/>
          <p:nvPr/>
        </p:nvSpPr>
        <p:spPr>
          <a:xfrm>
            <a:off x="179388" y="476250"/>
            <a:ext cx="5111750" cy="8239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500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Font typeface="Arial" panose="020B0604020202020204" pitchFamily="34" charset="0"/>
              <a:buNone/>
            </a:pPr>
            <a:r>
              <a:rPr lang="zh-CN" altLang="en-US" sz="4800" b="1" dirty="0">
                <a:solidFill>
                  <a:srgbClr val="FF3300"/>
                </a:solidFill>
                <a:ea typeface="黑体" panose="02010609060101010101" pitchFamily="49" charset="-122"/>
              </a:rPr>
              <a:t>小张受伤的头部</a:t>
            </a:r>
            <a:endParaRPr lang="zh-CN" altLang="en-US" sz="4800" b="1" dirty="0">
              <a:solidFill>
                <a:srgbClr val="FF3300"/>
              </a:solidFill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7411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1074" name="Rectangle 2"/>
          <p:cNvSpPr>
            <a:spLocks noGrp="1" noRot="1"/>
          </p:cNvSpPr>
          <p:nvPr>
            <p:ph type="title"/>
          </p:nvPr>
        </p:nvSpPr>
        <p:spPr>
          <a:xfrm>
            <a:off x="1219200" y="404813"/>
            <a:ext cx="7696200" cy="1079500"/>
          </a:xfrm>
        </p:spPr>
        <p:txBody>
          <a:bodyPr vert="horz" wrap="square" lIns="91440" tIns="45720" rIns="91440" bIns="45720" anchor="ctr" anchorCtr="0"/>
          <a:p>
            <a:pPr eaLnBrk="1" hangingPunct="1"/>
            <a:r>
              <a:rPr lang="zh-CN" altLang="en-US" dirty="0">
                <a:solidFill>
                  <a:schemeClr val="tx1"/>
                </a:solidFill>
              </a:rPr>
              <a:t>口诀</a:t>
            </a:r>
            <a:r>
              <a:rPr lang="en-US" altLang="zh-CN" dirty="0">
                <a:solidFill>
                  <a:schemeClr val="tx1"/>
                </a:solidFill>
              </a:rPr>
              <a:t>:</a:t>
            </a:r>
            <a:endParaRPr lang="en-US" altLang="zh-CN" dirty="0">
              <a:solidFill>
                <a:schemeClr val="tx1"/>
              </a:solidFill>
            </a:endParaRPr>
          </a:p>
        </p:txBody>
      </p:sp>
      <p:sp>
        <p:nvSpPr>
          <p:cNvPr id="131075" name="Rectangle 3"/>
          <p:cNvSpPr>
            <a:spLocks noGrp="1" noRot="1"/>
          </p:cNvSpPr>
          <p:nvPr>
            <p:ph idx="1"/>
          </p:nvPr>
        </p:nvSpPr>
        <p:spPr>
          <a:xfrm>
            <a:off x="2484438" y="1628775"/>
            <a:ext cx="5400675" cy="4248150"/>
          </a:xfrm>
        </p:spPr>
        <p:txBody>
          <a:bodyPr vert="horz" wrap="square" lIns="91440" tIns="45720" rIns="91440" bIns="45720" anchor="t" anchorCtr="0"/>
          <a:p>
            <a:pPr eaLnBrk="1" hangingPunct="1">
              <a:spcBef>
                <a:spcPct val="50000"/>
              </a:spcBef>
              <a:buClr>
                <a:schemeClr val="bg1"/>
              </a:buClr>
              <a:buNone/>
            </a:pPr>
            <a:r>
              <a:rPr lang="zh-CN" altLang="en-US" sz="4400" b="1" dirty="0">
                <a:ea typeface="黑体" panose="02010609060101010101" pitchFamily="49" charset="-122"/>
              </a:rPr>
              <a:t>校园暴力可以防</a:t>
            </a:r>
            <a:endParaRPr lang="zh-CN" altLang="en-US" sz="4400" b="1" u="sng" dirty="0">
              <a:ea typeface="黑体" panose="02010609060101010101" pitchFamily="49" charset="-122"/>
            </a:endParaRPr>
          </a:p>
          <a:p>
            <a:pPr eaLnBrk="1" hangingPunct="1">
              <a:spcBef>
                <a:spcPct val="50000"/>
              </a:spcBef>
              <a:buClr>
                <a:schemeClr val="bg1"/>
              </a:buClr>
              <a:buNone/>
            </a:pPr>
            <a:r>
              <a:rPr lang="zh-CN" altLang="en-US" sz="4400" b="1" dirty="0">
                <a:ea typeface="黑体" panose="02010609060101010101" pitchFamily="49" charset="-122"/>
              </a:rPr>
              <a:t>方法掌握要适当</a:t>
            </a:r>
            <a:endParaRPr lang="zh-CN" altLang="en-US" sz="4400" b="1" dirty="0">
              <a:ea typeface="黑体" panose="02010609060101010101" pitchFamily="49" charset="-122"/>
            </a:endParaRPr>
          </a:p>
          <a:p>
            <a:pPr eaLnBrk="1" hangingPunct="1">
              <a:buNone/>
            </a:pPr>
            <a:r>
              <a:rPr lang="zh-CN" altLang="en-US" sz="4400" b="1" dirty="0">
                <a:ea typeface="黑体" panose="02010609060101010101" pitchFamily="49" charset="-122"/>
              </a:rPr>
              <a:t>求助师长来帮助</a:t>
            </a:r>
            <a:endParaRPr lang="zh-CN" altLang="en-US" sz="4400" b="1" dirty="0">
              <a:ea typeface="黑体" panose="02010609060101010101" pitchFamily="49" charset="-122"/>
            </a:endParaRPr>
          </a:p>
          <a:p>
            <a:pPr eaLnBrk="1" hangingPunct="1">
              <a:buNone/>
            </a:pPr>
            <a:r>
              <a:rPr lang="zh-CN" altLang="en-US" sz="4400" b="1" dirty="0">
                <a:ea typeface="黑体" panose="02010609060101010101" pitchFamily="49" charset="-122"/>
              </a:rPr>
              <a:t>自我保护有保障</a:t>
            </a:r>
            <a:endParaRPr lang="zh-CN" altLang="en-US" sz="4400" b="1" dirty="0">
              <a:ea typeface="黑体" panose="02010609060101010101" pitchFamily="49" charset="-122"/>
            </a:endParaRPr>
          </a:p>
        </p:txBody>
      </p:sp>
      <p:pic>
        <p:nvPicPr>
          <p:cNvPr id="55300" name="Picture 4" descr="san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667625" y="476250"/>
            <a:ext cx="990600" cy="9906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1075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1075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1075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charRg st="8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1075">
                                            <p:txEl>
                                              <p:charRg st="8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1075">
                                            <p:txEl>
                                              <p:charRg st="8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1075">
                                            <p:txEl>
                                              <p:charRg st="8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charRg st="16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1075">
                                            <p:txEl>
                                              <p:charRg st="16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1075">
                                            <p:txEl>
                                              <p:charRg st="16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1075">
                                            <p:txEl>
                                              <p:charRg st="16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charRg st="24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1075">
                                            <p:txEl>
                                              <p:charRg st="24" end="3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1075">
                                            <p:txEl>
                                              <p:charRg st="24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1075">
                                            <p:txEl>
                                              <p:charRg st="24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4" grpId="0"/>
      <p:bldP spid="131075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6322" name="Rectangle 2"/>
          <p:cNvSpPr/>
          <p:nvPr/>
        </p:nvSpPr>
        <p:spPr>
          <a:xfrm>
            <a:off x="0" y="1325563"/>
            <a:ext cx="9144000" cy="5214937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500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Font typeface="Arial" panose="020B0604020202020204" pitchFamily="34" charset="0"/>
              <a:buNone/>
            </a:pPr>
            <a:r>
              <a:rPr lang="en-US" altLang="zh-CN" sz="4800" b="1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4800" b="1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、同学之间要</a:t>
            </a:r>
            <a:r>
              <a:rPr lang="zh-CN" altLang="en-US" sz="4800" b="1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和睦相处</a:t>
            </a:r>
            <a:r>
              <a:rPr lang="zh-CN" altLang="en-US" sz="4800" b="1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，积极向上，</a:t>
            </a:r>
            <a:r>
              <a:rPr lang="zh-CN" altLang="en-US" sz="4800" b="1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传递正气、正能量</a:t>
            </a:r>
            <a:r>
              <a:rPr lang="zh-CN" altLang="en-US" sz="4800" b="1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endParaRPr lang="zh-CN" altLang="en-US" sz="4800" b="1" dirty="0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lvl="0" indent="0" eaLnBrk="1" hangingPunct="1">
              <a:spcBef>
                <a:spcPct val="0"/>
              </a:spcBef>
              <a:buClrTx/>
              <a:buFont typeface="Arial" panose="020B0604020202020204" pitchFamily="34" charset="0"/>
              <a:buNone/>
            </a:pPr>
            <a:r>
              <a:rPr lang="en-US" altLang="zh-CN" sz="4800" b="1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4800" b="1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、若存在分歧、矛盾要</a:t>
            </a:r>
            <a:r>
              <a:rPr lang="zh-CN" altLang="en-US" sz="4800" b="1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及时沟通化解</a:t>
            </a:r>
            <a:r>
              <a:rPr lang="zh-CN" altLang="en-US" sz="4800" b="1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，不要心存怨恨。</a:t>
            </a:r>
            <a:endParaRPr lang="zh-CN" altLang="en-US" sz="4800" b="1" dirty="0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lvl="0" indent="0" eaLnBrk="1" hangingPunct="1">
              <a:spcBef>
                <a:spcPct val="0"/>
              </a:spcBef>
              <a:buClrTx/>
              <a:buFont typeface="Arial" panose="020B0604020202020204" pitchFamily="34" charset="0"/>
              <a:buNone/>
            </a:pPr>
            <a:r>
              <a:rPr lang="en-US" altLang="zh-CN" sz="4800" b="1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4800" b="1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、若发现对方寻衅滋事应</a:t>
            </a:r>
            <a:r>
              <a:rPr lang="zh-CN" altLang="en-US" sz="4800" b="1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及时</a:t>
            </a:r>
            <a:r>
              <a:rPr lang="zh-CN" altLang="en-US" sz="4800" b="1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向有关老师</a:t>
            </a:r>
            <a:r>
              <a:rPr lang="zh-CN" altLang="en-US" sz="4800" b="1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反映</a:t>
            </a:r>
            <a:r>
              <a:rPr lang="zh-CN" altLang="en-US" sz="4800" b="1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情况，</a:t>
            </a:r>
            <a:r>
              <a:rPr lang="zh-CN" altLang="en-US" sz="4800" b="1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寻求</a:t>
            </a:r>
            <a:r>
              <a:rPr lang="zh-CN" altLang="en-US" sz="4800" b="1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学校的</a:t>
            </a:r>
            <a:r>
              <a:rPr lang="zh-CN" altLang="en-US" sz="4800" b="1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帮助</a:t>
            </a:r>
            <a:r>
              <a:rPr lang="zh-CN" altLang="en-US" sz="4800" b="1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。 </a:t>
            </a:r>
            <a:endParaRPr lang="zh-CN" altLang="en-US" sz="4800" b="1" dirty="0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6323" name="Text Box 3"/>
          <p:cNvSpPr txBox="1"/>
          <p:nvPr/>
        </p:nvSpPr>
        <p:spPr>
          <a:xfrm>
            <a:off x="0" y="188913"/>
            <a:ext cx="7272338" cy="10985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500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ClrTx/>
              <a:buFont typeface="Arial" panose="020B0604020202020204" pitchFamily="34" charset="0"/>
              <a:buNone/>
            </a:pPr>
            <a:r>
              <a:rPr lang="zh-CN" altLang="en-US" sz="6600" dirty="0">
                <a:solidFill>
                  <a:schemeClr val="tx2"/>
                </a:solidFill>
                <a:ea typeface="华文行楷" pitchFamily="2" charset="-122"/>
              </a:rPr>
              <a:t>我们要做到：</a:t>
            </a:r>
            <a:endParaRPr lang="zh-CN" altLang="en-US" sz="6600" dirty="0">
              <a:solidFill>
                <a:schemeClr val="tx2"/>
              </a:solidFill>
              <a:ea typeface="华文行楷" pitchFamily="2" charset="-122"/>
            </a:endParaRPr>
          </a:p>
        </p:txBody>
      </p:sp>
    </p:spTree>
  </p:cSld>
  <p:clrMapOvr>
    <a:masterClrMapping/>
  </p:clrMapOvr>
  <p:transition spd="slow">
    <p:pull dir="ru"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7346" name="Rectangle 2"/>
          <p:cNvSpPr/>
          <p:nvPr/>
        </p:nvSpPr>
        <p:spPr>
          <a:xfrm>
            <a:off x="0" y="96838"/>
            <a:ext cx="9144000" cy="6427787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500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Font typeface="Arial" panose="020B0604020202020204" pitchFamily="34" charset="0"/>
              <a:buNone/>
            </a:pP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预防校园暴力事件的途径和方法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lvl="0" indent="0" eaLnBrk="1" hangingPunct="1">
              <a:spcBef>
                <a:spcPct val="0"/>
              </a:spcBef>
              <a:buClrTx/>
              <a:buFont typeface="Arial" panose="020B0604020202020204" pitchFamily="34" charset="0"/>
              <a:buNone/>
            </a:pPr>
            <a:r>
              <a:rPr lang="en-US" altLang="zh-CN" b="1" dirty="0">
                <a:latin typeface="黑体" panose="02010609060101010101" pitchFamily="49" charset="-122"/>
                <a:ea typeface="黑体" panose="02010609060101010101" pitchFamily="49" charset="-122"/>
              </a:rPr>
              <a:t>(1) </a:t>
            </a: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从自身做起，加强思想道德修养，培养良好的心态。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lvl="0" indent="0" eaLnBrk="1" hangingPunct="1">
              <a:spcBef>
                <a:spcPct val="0"/>
              </a:spcBef>
              <a:buClrTx/>
              <a:buFont typeface="Arial" panose="020B0604020202020204" pitchFamily="34" charset="0"/>
              <a:buNone/>
            </a:pPr>
            <a:r>
              <a:rPr lang="en-US" altLang="zh-CN" b="1" dirty="0">
                <a:latin typeface="黑体" panose="02010609060101010101" pitchFamily="49" charset="-122"/>
                <a:ea typeface="黑体" panose="02010609060101010101" pitchFamily="49" charset="-122"/>
              </a:rPr>
              <a:t>(2) </a:t>
            </a:r>
            <a:r>
              <a:rPr lang="zh-CN" altLang="en-US" b="1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谨慎交友</a:t>
            </a: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zh-CN" altLang="en-US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不</a:t>
            </a: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要对别人的困境</a:t>
            </a:r>
            <a:r>
              <a:rPr lang="zh-CN" altLang="en-US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冷嘲热讽</a:t>
            </a: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zh-CN" altLang="en-US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不</a:t>
            </a: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要在别人打架的时候</a:t>
            </a:r>
            <a:r>
              <a:rPr lang="zh-CN" altLang="en-US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凑热闹</a:t>
            </a: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lvl="0" indent="0" eaLnBrk="1" hangingPunct="1">
              <a:spcBef>
                <a:spcPct val="0"/>
              </a:spcBef>
              <a:buClrTx/>
              <a:buFont typeface="Arial" panose="020B0604020202020204" pitchFamily="34" charset="0"/>
              <a:buNone/>
            </a:pPr>
            <a:r>
              <a:rPr lang="en-US" altLang="zh-CN" b="1" dirty="0">
                <a:latin typeface="黑体" panose="02010609060101010101" pitchFamily="49" charset="-122"/>
                <a:ea typeface="黑体" panose="02010609060101010101" pitchFamily="49" charset="-122"/>
              </a:rPr>
              <a:t>(3)</a:t>
            </a:r>
            <a:r>
              <a:rPr lang="en-US" altLang="zh-CN" b="1" dirty="0">
                <a:ea typeface="黑体" panose="02010609060101010101" pitchFamily="49" charset="-122"/>
              </a:rPr>
              <a:t> </a:t>
            </a:r>
            <a:r>
              <a:rPr lang="en-US" altLang="zh-CN" b="1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在与同学以及其他人相处中</a:t>
            </a:r>
            <a:r>
              <a:rPr lang="zh-CN" altLang="en-US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诚实、谦虚</a:t>
            </a: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zh-CN" altLang="en-US" b="1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注意言行文明</a:t>
            </a: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zh-CN" altLang="en-US" b="1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尊重对方</a:t>
            </a: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zh-CN" altLang="en-US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不盛气凌人</a:t>
            </a: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endParaRPr lang="zh-CN" altLang="en-US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lvl="0" indent="0" eaLnBrk="1" hangingPunct="1">
              <a:spcBef>
                <a:spcPct val="0"/>
              </a:spcBef>
              <a:buClrTx/>
              <a:buFont typeface="Arial" panose="020B0604020202020204" pitchFamily="34" charset="0"/>
              <a:buNone/>
            </a:pPr>
            <a:r>
              <a:rPr lang="en-US" altLang="zh-CN" b="1" dirty="0">
                <a:latin typeface="黑体" panose="02010609060101010101" pitchFamily="49" charset="-122"/>
                <a:ea typeface="黑体" panose="02010609060101010101" pitchFamily="49" charset="-122"/>
              </a:rPr>
              <a:t>(4)</a:t>
            </a:r>
            <a:r>
              <a:rPr lang="en-US" altLang="zh-CN" b="1" dirty="0">
                <a:ea typeface="黑体" panose="02010609060101010101" pitchFamily="49" charset="-122"/>
              </a:rPr>
              <a:t> </a:t>
            </a:r>
            <a:r>
              <a:rPr lang="en-US" altLang="zh-CN" b="1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同学们中间有矛盾时要</a:t>
            </a:r>
            <a:r>
              <a:rPr lang="zh-CN" altLang="en-US" b="1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及时化解</a:t>
            </a: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掉，必要时报告给老师，由老师出面来协调。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lvl="0" indent="0" eaLnBrk="1" hangingPunct="1">
              <a:spcBef>
                <a:spcPct val="0"/>
              </a:spcBef>
              <a:buClrTx/>
              <a:buFont typeface="Arial" panose="020B0604020202020204" pitchFamily="34" charset="0"/>
              <a:buNone/>
            </a:pPr>
            <a:r>
              <a:rPr lang="en-US" altLang="zh-CN" b="1" dirty="0">
                <a:latin typeface="黑体" panose="02010609060101010101" pitchFamily="49" charset="-122"/>
                <a:ea typeface="黑体" panose="02010609060101010101" pitchFamily="49" charset="-122"/>
              </a:rPr>
              <a:t>(5)</a:t>
            </a:r>
            <a:r>
              <a:rPr lang="en-US" altLang="zh-CN" b="1" dirty="0">
                <a:ea typeface="黑体" panose="02010609060101010101" pitchFamily="49" charset="-122"/>
              </a:rPr>
              <a:t> </a:t>
            </a:r>
            <a:r>
              <a:rPr lang="en-US" altLang="zh-CN" b="1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每个同学都要</a:t>
            </a:r>
            <a:r>
              <a:rPr lang="zh-CN" altLang="en-US" b="1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树立正气</a:t>
            </a: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，班级要</a:t>
            </a:r>
            <a:r>
              <a:rPr lang="zh-CN" altLang="en-US" b="1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树立正气</a:t>
            </a: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，学校要</a:t>
            </a:r>
            <a:r>
              <a:rPr lang="zh-CN" altLang="en-US" b="1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树立正气</a:t>
            </a: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lvl="0" indent="0" eaLnBrk="1" hangingPunct="1">
              <a:spcBef>
                <a:spcPct val="0"/>
              </a:spcBef>
              <a:buClrTx/>
              <a:buFont typeface="Arial" panose="020B0604020202020204" pitchFamily="34" charset="0"/>
              <a:buNone/>
            </a:pPr>
            <a:r>
              <a:rPr lang="en-US" altLang="zh-CN" b="1" dirty="0">
                <a:latin typeface="黑体" panose="02010609060101010101" pitchFamily="49" charset="-122"/>
                <a:ea typeface="黑体" panose="02010609060101010101" pitchFamily="49" charset="-122"/>
              </a:rPr>
              <a:t>(6)</a:t>
            </a:r>
            <a:r>
              <a:rPr lang="en-US" altLang="zh-CN" b="1" dirty="0">
                <a:ea typeface="黑体" panose="02010609060101010101" pitchFamily="49" charset="-122"/>
              </a:rPr>
              <a:t> </a:t>
            </a:r>
            <a:r>
              <a:rPr lang="en-US" altLang="zh-CN" b="1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重申</a:t>
            </a:r>
            <a:r>
              <a:rPr lang="zh-CN" altLang="en-US" b="1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严禁拉帮结派</a:t>
            </a: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，预防校园暴力事件的发生。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>
    <p:pull dir="ru"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8370" name="Rectangle 2"/>
          <p:cNvSpPr>
            <a:spLocks noGrp="1" noRot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r>
              <a:rPr lang="zh-CN" altLang="en-US" dirty="0"/>
              <a:t>我来出一招</a:t>
            </a:r>
            <a:endParaRPr lang="zh-CN" altLang="en-US" dirty="0"/>
          </a:p>
        </p:txBody>
      </p:sp>
      <p:sp>
        <p:nvSpPr>
          <p:cNvPr id="58371" name="Rectangle 3"/>
          <p:cNvSpPr>
            <a:spLocks noGrp="1" noRot="1"/>
          </p:cNvSpPr>
          <p:nvPr>
            <p:ph idx="1"/>
          </p:nvPr>
        </p:nvSpPr>
        <p:spPr>
          <a:xfrm>
            <a:off x="301625" y="1268413"/>
            <a:ext cx="8540750" cy="4754562"/>
          </a:xfrm>
        </p:spPr>
        <p:txBody>
          <a:bodyPr vert="horz" wrap="square" lIns="91440" tIns="45720" rIns="91440" bIns="45720" anchor="t" anchorCtr="0"/>
          <a:p>
            <a:pPr eaLnBrk="1" hangingPunct="1"/>
            <a:r>
              <a:rPr lang="zh-CN" altLang="en-US" dirty="0">
                <a:ea typeface="黑体" panose="02010609060101010101" pitchFamily="49" charset="-122"/>
              </a:rPr>
              <a:t>       良好的教养来自丰富的内涵，我们应该学会阅读，用优秀的精神粮食充实自己的内心世界，提升人生境界，有大目标、大境界，就</a:t>
            </a:r>
            <a:r>
              <a:rPr lang="zh-CN" altLang="en-US" dirty="0">
                <a:solidFill>
                  <a:srgbClr val="0000FF"/>
                </a:solidFill>
                <a:ea typeface="黑体" panose="02010609060101010101" pitchFamily="49" charset="-122"/>
              </a:rPr>
              <a:t>不</a:t>
            </a:r>
            <a:r>
              <a:rPr lang="zh-CN" altLang="en-US" dirty="0">
                <a:ea typeface="黑体" panose="02010609060101010101" pitchFamily="49" charset="-122"/>
              </a:rPr>
              <a:t>会</a:t>
            </a:r>
            <a:r>
              <a:rPr lang="zh-CN" altLang="en-US" dirty="0">
                <a:solidFill>
                  <a:srgbClr val="FF3300"/>
                </a:solidFill>
                <a:ea typeface="黑体" panose="02010609060101010101" pitchFamily="49" charset="-122"/>
              </a:rPr>
              <a:t>纠结</a:t>
            </a:r>
            <a:r>
              <a:rPr lang="zh-CN" altLang="en-US" dirty="0">
                <a:solidFill>
                  <a:srgbClr val="0000FF"/>
                </a:solidFill>
                <a:ea typeface="黑体" panose="02010609060101010101" pitchFamily="49" charset="-122"/>
              </a:rPr>
              <a:t>于鸡毛蒜皮的</a:t>
            </a:r>
            <a:r>
              <a:rPr lang="zh-CN" altLang="en-US" dirty="0">
                <a:solidFill>
                  <a:srgbClr val="FF3300"/>
                </a:solidFill>
                <a:ea typeface="黑体" panose="02010609060101010101" pitchFamily="49" charset="-122"/>
              </a:rPr>
              <a:t>小事</a:t>
            </a:r>
            <a:r>
              <a:rPr lang="zh-CN" altLang="en-US" dirty="0">
                <a:ea typeface="黑体" panose="02010609060101010101" pitchFamily="49" charset="-122"/>
              </a:rPr>
              <a:t>，更</a:t>
            </a:r>
            <a:r>
              <a:rPr lang="zh-CN" altLang="en-US" dirty="0">
                <a:solidFill>
                  <a:srgbClr val="0000FF"/>
                </a:solidFill>
                <a:ea typeface="黑体" panose="02010609060101010101" pitchFamily="49" charset="-122"/>
              </a:rPr>
              <a:t>不</a:t>
            </a:r>
            <a:r>
              <a:rPr lang="zh-CN" altLang="en-US" dirty="0">
                <a:ea typeface="黑体" panose="02010609060101010101" pitchFamily="49" charset="-122"/>
              </a:rPr>
              <a:t>会</a:t>
            </a:r>
            <a:r>
              <a:rPr lang="zh-CN" altLang="en-US" dirty="0">
                <a:solidFill>
                  <a:srgbClr val="0000FF"/>
                </a:solidFill>
                <a:ea typeface="黑体" panose="02010609060101010101" pitchFamily="49" charset="-122"/>
              </a:rPr>
              <a:t>为</a:t>
            </a:r>
            <a:r>
              <a:rPr lang="zh-CN" altLang="en-US" dirty="0">
                <a:ea typeface="黑体" panose="02010609060101010101" pitchFamily="49" charset="-122"/>
              </a:rPr>
              <a:t>这些</a:t>
            </a:r>
            <a:r>
              <a:rPr lang="zh-CN" altLang="en-US" dirty="0">
                <a:solidFill>
                  <a:srgbClr val="0000FF"/>
                </a:solidFill>
                <a:ea typeface="黑体" panose="02010609060101010101" pitchFamily="49" charset="-122"/>
              </a:rPr>
              <a:t>小事</a:t>
            </a:r>
            <a:r>
              <a:rPr lang="zh-CN" altLang="en-US" dirty="0">
                <a:solidFill>
                  <a:srgbClr val="FF3300"/>
                </a:solidFill>
                <a:ea typeface="黑体" panose="02010609060101010101" pitchFamily="49" charset="-122"/>
              </a:rPr>
              <a:t>大动干戈</a:t>
            </a:r>
            <a:r>
              <a:rPr lang="zh-CN" altLang="en-US" dirty="0">
                <a:ea typeface="黑体" panose="02010609060101010101" pitchFamily="49" charset="-122"/>
              </a:rPr>
              <a:t>。</a:t>
            </a:r>
            <a:endParaRPr lang="zh-CN" altLang="en-US" dirty="0">
              <a:ea typeface="黑体" panose="02010609060101010101" pitchFamily="49" charset="-122"/>
            </a:endParaRPr>
          </a:p>
          <a:p>
            <a:pPr eaLnBrk="1" hangingPunct="1"/>
            <a:r>
              <a:rPr lang="zh-CN" altLang="en-US" dirty="0">
                <a:ea typeface="黑体" panose="02010609060101010101" pitchFamily="49" charset="-122"/>
              </a:rPr>
              <a:t>　　 </a:t>
            </a:r>
            <a:r>
              <a:rPr lang="zh-CN" altLang="en-US" dirty="0">
                <a:solidFill>
                  <a:srgbClr val="FF3300"/>
                </a:solidFill>
                <a:ea typeface="黑体" panose="02010609060101010101" pitchFamily="49" charset="-122"/>
              </a:rPr>
              <a:t>学会宽容</a:t>
            </a:r>
            <a:r>
              <a:rPr lang="zh-CN" altLang="en-US" dirty="0">
                <a:ea typeface="黑体" panose="02010609060101010101" pitchFamily="49" charset="-122"/>
              </a:rPr>
              <a:t>，</a:t>
            </a:r>
            <a:r>
              <a:rPr lang="zh-CN" altLang="en-US" dirty="0">
                <a:solidFill>
                  <a:srgbClr val="FF3300"/>
                </a:solidFill>
                <a:ea typeface="黑体" panose="02010609060101010101" pitchFamily="49" charset="-122"/>
              </a:rPr>
              <a:t>得理也饶人</a:t>
            </a:r>
            <a:r>
              <a:rPr lang="zh-CN" altLang="en-US" dirty="0">
                <a:ea typeface="黑体" panose="02010609060101010101" pitchFamily="49" charset="-122"/>
              </a:rPr>
              <a:t>。用仁爱的心对待周围的人和事。古人说：智者不惑、勇者不惧、仁者无敌。相逢一笑泯恩仇，点点恩怨随风散。</a:t>
            </a:r>
            <a:endParaRPr lang="zh-CN" altLang="en-US" dirty="0"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>
    <p:pull dir="ru"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9394" name="Picture 2" descr="u=1145738555,1296021260&amp;fm=0&amp;gp=-6"/>
          <p:cNvPicPr>
            <a:picLocks noChangeAspect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0" y="44450"/>
            <a:ext cx="9278938" cy="6769100"/>
          </a:xfrm>
        </p:spPr>
      </p:pic>
      <p:sp>
        <p:nvSpPr>
          <p:cNvPr id="2" name="WordArt 3"/>
          <p:cNvSpPr>
            <a:spLocks noChangeArrowheads="1" noChangeShapeType="1" noTextEdit="1"/>
          </p:cNvSpPr>
          <p:nvPr/>
        </p:nvSpPr>
        <p:spPr bwMode="auto">
          <a:xfrm rot="5400000">
            <a:off x="6361110" y="2647950"/>
            <a:ext cx="4800605" cy="457200"/>
          </a:xfrm>
          <a:prstGeom prst="rect">
            <a:avLst/>
          </a:prstGeom>
        </p:spPr>
        <p:txBody>
          <a:bodyPr vert="eaVert" wrap="none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600" b="0" i="1" u="none" strike="noStrike" kern="10" cap="none" spc="0" normalizeH="0" baseline="0" noProof="0">
                <a:ln w="9525">
                  <a:solidFill>
                    <a:srgbClr val="800000"/>
                  </a:solidFill>
                  <a:rou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B2B2B2">
                      <a:alpha val="79999"/>
                    </a:srgbClr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将相和</a:t>
            </a:r>
            <a:r>
              <a:rPr kumimoji="0" lang="en-US" altLang="zh-CN" sz="3600" b="0" i="1" u="none" strike="noStrike" kern="10" cap="none" spc="0" normalizeH="0" baseline="0" noProof="0">
                <a:ln w="9525">
                  <a:solidFill>
                    <a:srgbClr val="800000"/>
                  </a:solidFill>
                  <a:rou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B2B2B2">
                      <a:alpha val="79999"/>
                    </a:srgbClr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---</a:t>
            </a:r>
            <a:r>
              <a:rPr kumimoji="0" lang="zh-CN" altLang="en-US" sz="3600" b="0" i="1" u="none" strike="noStrike" kern="10" cap="none" spc="0" normalizeH="0" baseline="0" noProof="0">
                <a:ln w="9525">
                  <a:solidFill>
                    <a:srgbClr val="800000"/>
                  </a:solidFill>
                  <a:rou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B2B2B2">
                      <a:alpha val="79999"/>
                    </a:srgbClr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廉颇与蔺相如</a:t>
            </a:r>
            <a:endParaRPr kumimoji="0" lang="zh-CN" altLang="en-US" sz="3600" b="0" i="1" u="none" strike="noStrike" kern="10" cap="none" spc="0" normalizeH="0" baseline="0" noProof="0">
              <a:ln w="9525">
                <a:solidFill>
                  <a:srgbClr val="800000"/>
                </a:solidFill>
                <a:round/>
              </a:ln>
              <a:solidFill>
                <a:srgbClr val="800000"/>
              </a:solidFill>
              <a:effectLst>
                <a:outerShdw dist="35921" dir="2700000" algn="ctr" rotWithShape="0">
                  <a:srgbClr val="B2B2B2">
                    <a:alpha val="79999"/>
                  </a:srgbClr>
                </a:outerShdw>
              </a:effectLst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 spd="slow">
    <p:pull dir="ru"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0418" name="Rectangle 2"/>
          <p:cNvSpPr>
            <a:spLocks noGrp="1" noRot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r>
              <a:rPr lang="zh-CN" altLang="en-US" sz="4000" dirty="0"/>
              <a:t>                 </a:t>
            </a:r>
            <a:r>
              <a:rPr lang="zh-CN" altLang="en-US" sz="8300" dirty="0"/>
              <a:t>调查数据</a:t>
            </a:r>
            <a:endParaRPr lang="zh-CN" altLang="en-US" sz="8300" dirty="0"/>
          </a:p>
        </p:txBody>
      </p:sp>
      <p:sp>
        <p:nvSpPr>
          <p:cNvPr id="60419" name="Rectangle 3"/>
          <p:cNvSpPr>
            <a:spLocks noGrp="1" noRot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/>
            <a:r>
              <a:rPr lang="en-US" altLang="zh-CN" sz="4000" b="1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80</a:t>
            </a:r>
            <a:r>
              <a:rPr lang="zh-CN" altLang="zh-CN" sz="4000" b="1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%</a:t>
            </a: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的打架斗殴事件，都是因为学生</a:t>
            </a:r>
            <a:r>
              <a:rPr lang="zh-CN" altLang="en-US" sz="40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个人主义过强</a:t>
            </a: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，</a:t>
            </a:r>
            <a:r>
              <a:rPr lang="zh-CN" altLang="en-US" sz="4000" b="1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不懂得处理人际关系</a:t>
            </a: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和因</a:t>
            </a:r>
            <a:r>
              <a:rPr lang="zh-CN" altLang="en-US" sz="4000" b="1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小矛盾激化</a:t>
            </a: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造成的。</a:t>
            </a:r>
            <a:endParaRPr lang="zh-CN" altLang="en-US" sz="4000" b="1" dirty="0">
              <a:latin typeface="黑体" panose="02010609060101010101" pitchFamily="49" charset="-122"/>
              <a:ea typeface="黑体" panose="02010609060101010101" pitchFamily="49" charset="-122"/>
              <a:sym typeface="Arial" panose="020B0604020202020204" pitchFamily="34" charset="0"/>
            </a:endParaRPr>
          </a:p>
        </p:txBody>
      </p:sp>
      <p:sp>
        <p:nvSpPr>
          <p:cNvPr id="60420" name="Rectangle 4"/>
          <p:cNvSpPr/>
          <p:nvPr/>
        </p:nvSpPr>
        <p:spPr>
          <a:xfrm>
            <a:off x="323850" y="4005263"/>
            <a:ext cx="8569325" cy="762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500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250825" eaLnBrk="1" hangingPunct="1">
              <a:spcBef>
                <a:spcPct val="0"/>
              </a:spcBef>
              <a:buClrTx/>
              <a:buFont typeface="Arial" panose="020B0604020202020204" pitchFamily="34" charset="0"/>
              <a:buNone/>
            </a:pPr>
            <a:r>
              <a:rPr lang="zh-CN" altLang="en-US" sz="4400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倡导：</a:t>
            </a:r>
            <a:r>
              <a:rPr lang="zh-CN" altLang="en-US" sz="44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和谐、高雅、友爱、崇善 </a:t>
            </a:r>
            <a:endParaRPr lang="zh-CN" altLang="en-US" sz="4400" dirty="0">
              <a:solidFill>
                <a:srgbClr val="FF33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0421" name="Rectangle 5"/>
          <p:cNvSpPr/>
          <p:nvPr/>
        </p:nvSpPr>
        <p:spPr>
          <a:xfrm>
            <a:off x="179388" y="4987925"/>
            <a:ext cx="8496300" cy="762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500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250825" algn="ctr" eaLnBrk="1" hangingPunct="1">
              <a:spcBef>
                <a:spcPct val="0"/>
              </a:spcBef>
              <a:buClrTx/>
              <a:buFont typeface="Arial" panose="020B0604020202020204" pitchFamily="34" charset="0"/>
              <a:buNone/>
            </a:pPr>
            <a:r>
              <a:rPr lang="zh-CN" altLang="en-US" sz="4400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抵制：</a:t>
            </a:r>
            <a:r>
              <a:rPr lang="zh-CN" altLang="en-US" sz="4400" dirty="0">
                <a:solidFill>
                  <a:srgbClr val="CC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暴力、低俗、对抗、扬恶 </a:t>
            </a:r>
            <a:endParaRPr lang="zh-CN" altLang="en-US" sz="4400" dirty="0">
              <a:solidFill>
                <a:srgbClr val="CC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>
    <p:pull dir="ru"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42" name="Rectangle 2"/>
          <p:cNvSpPr/>
          <p:nvPr/>
        </p:nvSpPr>
        <p:spPr>
          <a:xfrm>
            <a:off x="323850" y="765175"/>
            <a:ext cx="8367713" cy="545147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500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Font typeface="Arial" panose="020B0604020202020204" pitchFamily="34" charset="0"/>
              <a:buNone/>
            </a:pPr>
            <a:r>
              <a:rPr lang="zh-CN" altLang="en-US" sz="44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我承诺：</a:t>
            </a:r>
            <a:endParaRPr lang="zh-CN" altLang="en-US" sz="4400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lvl="0" indent="0" eaLnBrk="1" hangingPunct="1">
              <a:spcBef>
                <a:spcPct val="0"/>
              </a:spcBef>
              <a:buClrTx/>
              <a:buFont typeface="Arial" panose="020B0604020202020204" pitchFamily="34" charset="0"/>
              <a:buNone/>
            </a:pPr>
            <a:r>
              <a:rPr lang="zh-CN" altLang="en-US" sz="44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我以我个人名义宣誓：我要自觉遵守校纪班规，用自律规范自身的行为，做一个</a:t>
            </a:r>
            <a:r>
              <a:rPr lang="zh-CN" altLang="en-US" sz="4400" b="1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充满正气</a:t>
            </a:r>
            <a:r>
              <a:rPr lang="zh-CN" altLang="en-US" sz="44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zh-CN" altLang="en-US" sz="4400" b="1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积极向上</a:t>
            </a:r>
            <a:r>
              <a:rPr lang="zh-CN" altLang="en-US" sz="44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的中学生，我要改变别人对我们的看法，我相信我们能行，我相信我们一定能做得到！</a:t>
            </a:r>
            <a:endParaRPr lang="zh-CN" altLang="en-US" sz="4400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lvl="0" indent="0" eaLnBrk="1" hangingPunct="1">
              <a:spcBef>
                <a:spcPct val="0"/>
              </a:spcBef>
              <a:buClrTx/>
              <a:buFont typeface="Arial" panose="020B0604020202020204" pitchFamily="34" charset="0"/>
              <a:buNone/>
            </a:pPr>
            <a:r>
              <a:rPr lang="zh-CN" altLang="en-US" sz="44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         宣誓人：</a:t>
            </a:r>
            <a:endParaRPr lang="zh-CN" altLang="en-US" sz="4400" b="1" u="sng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>
    <p:pull dir="ru"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2466" name="Rectangle 2"/>
          <p:cNvSpPr/>
          <p:nvPr/>
        </p:nvSpPr>
        <p:spPr>
          <a:xfrm>
            <a:off x="539750" y="2093913"/>
            <a:ext cx="7524750" cy="2286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500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ClrTx/>
              <a:buFont typeface="Arial" panose="020B0604020202020204" pitchFamily="34" charset="0"/>
              <a:buNone/>
            </a:pPr>
            <a:r>
              <a:rPr lang="zh-CN" altLang="en-US" sz="7200" dirty="0">
                <a:solidFill>
                  <a:srgbClr val="FF3300"/>
                </a:solidFill>
                <a:latin typeface="华文行楷" pitchFamily="2" charset="-122"/>
                <a:ea typeface="华文行楷" pitchFamily="2" charset="-122"/>
              </a:rPr>
              <a:t>班级是我家，</a:t>
            </a:r>
            <a:endParaRPr lang="zh-CN" altLang="en-US" sz="7200" dirty="0">
              <a:solidFill>
                <a:srgbClr val="FF3300"/>
              </a:solidFill>
              <a:latin typeface="华文行楷" pitchFamily="2" charset="-122"/>
              <a:ea typeface="华文行楷" pitchFamily="2" charset="-122"/>
            </a:endParaRPr>
          </a:p>
          <a:p>
            <a:pPr marL="0" lvl="0" indent="0" algn="ctr" eaLnBrk="1" hangingPunct="1">
              <a:spcBef>
                <a:spcPct val="0"/>
              </a:spcBef>
              <a:buClrTx/>
              <a:buFont typeface="Arial" panose="020B0604020202020204" pitchFamily="34" charset="0"/>
              <a:buNone/>
            </a:pPr>
            <a:r>
              <a:rPr lang="zh-CN" altLang="en-US" sz="7200" dirty="0">
                <a:solidFill>
                  <a:srgbClr val="FF3300"/>
                </a:solidFill>
                <a:latin typeface="华文行楷" pitchFamily="2" charset="-122"/>
                <a:ea typeface="华文行楷" pitchFamily="2" charset="-122"/>
              </a:rPr>
              <a:t>我家靠大家！</a:t>
            </a:r>
            <a:endParaRPr lang="zh-CN" altLang="en-US" sz="7200" dirty="0">
              <a:solidFill>
                <a:srgbClr val="FF3300"/>
              </a:solidFill>
              <a:latin typeface="华文行楷" pitchFamily="2" charset="-122"/>
              <a:ea typeface="华文行楷" pitchFamily="2" charset="-122"/>
            </a:endParaRPr>
          </a:p>
        </p:txBody>
      </p:sp>
    </p:spTree>
  </p:cSld>
  <p:clrMapOvr>
    <a:masterClrMapping/>
  </p:clrMapOvr>
  <p:transition spd="slow">
    <p:pull dir="ru"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3490" name="Text Box 2"/>
          <p:cNvSpPr txBox="1"/>
          <p:nvPr/>
        </p:nvSpPr>
        <p:spPr>
          <a:xfrm>
            <a:off x="323850" y="908050"/>
            <a:ext cx="8640763" cy="5124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500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ClrTx/>
              <a:buFont typeface="Arial" panose="020B0604020202020204" pitchFamily="34" charset="0"/>
              <a:buNone/>
            </a:pPr>
            <a:r>
              <a:rPr lang="zh-CN" altLang="en-US" sz="6600" dirty="0">
                <a:solidFill>
                  <a:srgbClr val="FF3300"/>
                </a:solidFill>
                <a:ea typeface="华文行楷" pitchFamily="2" charset="-122"/>
              </a:rPr>
              <a:t>       让我们携起手来，坚决杜绝校园欺凌，共同创建和谐班级，让我们的青春在晴朗的天空下飞翔！</a:t>
            </a:r>
            <a:endParaRPr lang="zh-CN" altLang="en-US" sz="6600" dirty="0">
              <a:solidFill>
                <a:srgbClr val="FF3300"/>
              </a:solidFill>
              <a:ea typeface="华文行楷" pitchFamily="2" charset="-122"/>
            </a:endParaRPr>
          </a:p>
        </p:txBody>
      </p:sp>
    </p:spTree>
  </p:cSld>
  <p:clrMapOvr>
    <a:masterClrMapping/>
  </p:clrMapOvr>
  <p:transition spd="slow">
    <p:pull dir="r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8130" name="Rectangle 2"/>
          <p:cNvSpPr/>
          <p:nvPr/>
        </p:nvSpPr>
        <p:spPr>
          <a:xfrm>
            <a:off x="179388" y="692150"/>
            <a:ext cx="8964612" cy="6669088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500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Font typeface="Arial" panose="020B0604020202020204" pitchFamily="34" charset="0"/>
              <a:buNone/>
            </a:pPr>
            <a:r>
              <a:rPr lang="en-US" altLang="zh-CN" sz="44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zh-CN" sz="4400" dirty="0"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r>
              <a:rPr lang="en-US" altLang="zh-CN" sz="4400" dirty="0"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r>
              <a:rPr lang="zh-CN" altLang="en-US" sz="4400" dirty="0">
                <a:latin typeface="黑体" panose="02010609060101010101" pitchFamily="49" charset="-122"/>
                <a:ea typeface="黑体" panose="02010609060101010101" pitchFamily="49" charset="-122"/>
              </a:rPr>
              <a:t>年</a:t>
            </a:r>
            <a:r>
              <a:rPr lang="zh-CN" altLang="zh-CN" sz="4400" dirty="0"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r>
              <a:rPr lang="zh-CN" altLang="en-US" sz="4400" dirty="0">
                <a:latin typeface="黑体" panose="02010609060101010101" pitchFamily="49" charset="-122"/>
                <a:ea typeface="黑体" panose="02010609060101010101" pitchFamily="49" charset="-122"/>
              </a:rPr>
              <a:t>月</a:t>
            </a:r>
            <a:r>
              <a:rPr lang="zh-CN" altLang="zh-CN" sz="4400" dirty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4400" dirty="0">
                <a:latin typeface="黑体" panose="02010609060101010101" pitchFamily="49" charset="-122"/>
                <a:ea typeface="黑体" panose="02010609060101010101" pitchFamily="49" charset="-122"/>
              </a:rPr>
              <a:t>日，福州某中学初三的两名男生罗某、刘某，</a:t>
            </a:r>
            <a:r>
              <a:rPr lang="zh-CN" altLang="en-US" sz="44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因琐事发生矛盾</a:t>
            </a:r>
            <a:r>
              <a:rPr lang="zh-CN" altLang="en-US" sz="4400" dirty="0">
                <a:latin typeface="黑体" panose="02010609060101010101" pitchFamily="49" charset="-122"/>
                <a:ea typeface="黑体" panose="02010609060101010101" pitchFamily="49" charset="-122"/>
              </a:rPr>
              <a:t>，并于</a:t>
            </a:r>
            <a:r>
              <a:rPr lang="zh-CN" altLang="zh-CN" sz="4400" dirty="0"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r>
              <a:rPr lang="zh-CN" altLang="en-US" sz="4400" dirty="0">
                <a:latin typeface="黑体" panose="02010609060101010101" pitchFamily="49" charset="-122"/>
                <a:ea typeface="黑体" panose="02010609060101010101" pitchFamily="49" charset="-122"/>
              </a:rPr>
              <a:t>月</a:t>
            </a:r>
            <a:r>
              <a:rPr lang="zh-CN" altLang="zh-CN" sz="4400" dirty="0"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sz="4400" dirty="0">
                <a:latin typeface="黑体" panose="02010609060101010101" pitchFamily="49" charset="-122"/>
                <a:ea typeface="黑体" panose="02010609060101010101" pitchFamily="49" charset="-122"/>
              </a:rPr>
              <a:t>日上午在学校约定，下午放学后到校外“</a:t>
            </a:r>
            <a:r>
              <a:rPr lang="zh-CN" altLang="en-US" sz="44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单挑</a:t>
            </a:r>
            <a:r>
              <a:rPr lang="zh-CN" altLang="en-US" sz="4400" dirty="0">
                <a:latin typeface="黑体" panose="02010609060101010101" pitchFamily="49" charset="-122"/>
                <a:ea typeface="黑体" panose="02010609060101010101" pitchFamily="49" charset="-122"/>
              </a:rPr>
              <a:t>”。两人放学后到约定地点进行</a:t>
            </a:r>
            <a:r>
              <a:rPr lang="zh-CN" altLang="en-US" sz="44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械斗</a:t>
            </a:r>
            <a:r>
              <a:rPr lang="zh-CN" altLang="en-US" sz="4400" dirty="0">
                <a:latin typeface="黑体" panose="02010609060101010101" pitchFamily="49" charset="-122"/>
                <a:ea typeface="黑体" panose="02010609060101010101" pitchFamily="49" charset="-122"/>
              </a:rPr>
              <a:t>，导致</a:t>
            </a:r>
            <a:r>
              <a:rPr lang="zh-CN" altLang="en-US" sz="44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一死一伤</a:t>
            </a:r>
            <a:r>
              <a:rPr lang="zh-CN" altLang="en-US" sz="4400" dirty="0">
                <a:latin typeface="黑体" panose="02010609060101010101" pitchFamily="49" charset="-122"/>
                <a:ea typeface="黑体" panose="02010609060101010101" pitchFamily="49" charset="-122"/>
              </a:rPr>
              <a:t>的惨剧。</a:t>
            </a:r>
            <a:endParaRPr lang="zh-CN" altLang="en-US" sz="4400" dirty="0">
              <a:solidFill>
                <a:srgbClr val="FF33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243" name="WordArt 3"/>
          <p:cNvSpPr>
            <a:spLocks noTextEdit="1"/>
          </p:cNvSpPr>
          <p:nvPr/>
        </p:nvSpPr>
        <p:spPr>
          <a:xfrm>
            <a:off x="323850" y="188913"/>
            <a:ext cx="1371600" cy="1028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  <a:normAutofit/>
          </a:bodyPr>
          <a:p>
            <a:pPr algn="ctr" eaLnBrk="0" hangingPunct="0"/>
            <a:r>
              <a:rPr lang="zh-CN" altLang="en-US" sz="3600"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案例二</a:t>
            </a:r>
            <a:endParaRPr lang="zh-CN" altLang="en-US" sz="3600"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 bldLvl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1266" name="Picture 2" descr="U1596P1T1D13005259F1394DT20070517012812"/>
          <p:cNvPicPr>
            <a:picLocks noChangeAspect="1"/>
          </p:cNvPicPr>
          <p:nvPr>
            <p:ph sz="half"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107950" y="44450"/>
            <a:ext cx="4598988" cy="6121400"/>
          </a:xfrm>
        </p:spPr>
      </p:pic>
      <p:pic>
        <p:nvPicPr>
          <p:cNvPr id="11267" name="Picture 3" descr="U1596P1T1D13005259F23DT20070517012812"/>
          <p:cNvPicPr>
            <a:picLocks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932363" y="44450"/>
            <a:ext cx="4103687" cy="6153150"/>
          </a:xfrm>
        </p:spPr>
      </p:pic>
      <p:sp>
        <p:nvSpPr>
          <p:cNvPr id="11268" name="Text Box 4"/>
          <p:cNvSpPr txBox="1"/>
          <p:nvPr/>
        </p:nvSpPr>
        <p:spPr>
          <a:xfrm>
            <a:off x="466725" y="6165850"/>
            <a:ext cx="446405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500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FF3300"/>
                </a:solidFill>
              </a:rPr>
              <a:t>受害其中一名伤者抢救的情景</a:t>
            </a:r>
            <a:endParaRPr lang="zh-CN" altLang="en-US" sz="2400" b="1" dirty="0">
              <a:solidFill>
                <a:srgbClr val="FF3300"/>
              </a:solidFill>
            </a:endParaRPr>
          </a:p>
        </p:txBody>
      </p:sp>
      <p:sp>
        <p:nvSpPr>
          <p:cNvPr id="11269" name="Text Box 6"/>
          <p:cNvSpPr txBox="1"/>
          <p:nvPr/>
        </p:nvSpPr>
        <p:spPr>
          <a:xfrm>
            <a:off x="4860925" y="6165850"/>
            <a:ext cx="3886200" cy="5159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500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ClrTx/>
              <a:buFont typeface="Arial" panose="020B0604020202020204" pitchFamily="34" charset="0"/>
              <a:buNone/>
            </a:pPr>
            <a:r>
              <a:rPr lang="en-US" altLang="zh-CN" sz="1400" dirty="0"/>
              <a:t>http://news.xinhuanet.com/video/2007-05/25/content_6151229.htm</a:t>
            </a:r>
            <a:endParaRPr lang="en-US" altLang="zh-CN" sz="1400" dirty="0"/>
          </a:p>
        </p:txBody>
      </p:sp>
    </p:spTree>
  </p:cSld>
  <p:clrMapOvr>
    <a:masterClrMapping/>
  </p:clrMapOvr>
  <p:transition spd="slow">
    <p:pull dir="r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2290" name="Picture 2" descr="U1596P1T1D13005259F21DT20070517012812"/>
          <p:cNvPicPr>
            <a:picLocks noChangeAspect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34925" y="22225"/>
            <a:ext cx="5041900" cy="6707188"/>
          </a:xfrm>
        </p:spPr>
      </p:pic>
      <p:sp>
        <p:nvSpPr>
          <p:cNvPr id="12291" name="Text Box 3"/>
          <p:cNvSpPr txBox="1"/>
          <p:nvPr/>
        </p:nvSpPr>
        <p:spPr>
          <a:xfrm>
            <a:off x="6275388" y="1095375"/>
            <a:ext cx="457200" cy="2262188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500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Font typeface="Arial" panose="020B0604020202020204" pitchFamily="34" charset="0"/>
              <a:buNone/>
            </a:pPr>
            <a:endParaRPr lang="zh-CN" altLang="en-US" sz="1800" dirty="0"/>
          </a:p>
        </p:txBody>
      </p:sp>
      <p:sp>
        <p:nvSpPr>
          <p:cNvPr id="12292" name="Text Box 4"/>
          <p:cNvSpPr txBox="1"/>
          <p:nvPr/>
        </p:nvSpPr>
        <p:spPr>
          <a:xfrm>
            <a:off x="7731125" y="739775"/>
            <a:ext cx="457200" cy="4273550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500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Font typeface="Arial" panose="020B0604020202020204" pitchFamily="34" charset="0"/>
              <a:buNone/>
            </a:pPr>
            <a:endParaRPr lang="zh-CN" altLang="en-US" sz="1800" dirty="0"/>
          </a:p>
        </p:txBody>
      </p:sp>
      <p:sp>
        <p:nvSpPr>
          <p:cNvPr id="12293" name="Text Box 5"/>
          <p:cNvSpPr txBox="1"/>
          <p:nvPr/>
        </p:nvSpPr>
        <p:spPr>
          <a:xfrm>
            <a:off x="468313" y="1196975"/>
            <a:ext cx="457200" cy="3376613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500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Font typeface="Arial" panose="020B0604020202020204" pitchFamily="34" charset="0"/>
              <a:buNone/>
            </a:pPr>
            <a:endParaRPr lang="zh-CN" altLang="en-US" sz="1800" dirty="0"/>
          </a:p>
        </p:txBody>
      </p:sp>
      <p:sp>
        <p:nvSpPr>
          <p:cNvPr id="12294" name="Text Box 6"/>
          <p:cNvSpPr txBox="1"/>
          <p:nvPr/>
        </p:nvSpPr>
        <p:spPr>
          <a:xfrm>
            <a:off x="0" y="1773238"/>
            <a:ext cx="1309688" cy="3313112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500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Font typeface="Arial" panose="020B0604020202020204" pitchFamily="34" charset="0"/>
              <a:buNone/>
            </a:pPr>
            <a:r>
              <a:rPr lang="zh-CN" altLang="en-US" b="1" dirty="0">
                <a:solidFill>
                  <a:srgbClr val="FF3300"/>
                </a:solidFill>
              </a:rPr>
              <a:t>抢救无效的罗某</a:t>
            </a:r>
            <a:endParaRPr lang="zh-CN" altLang="en-US" b="1" dirty="0">
              <a:solidFill>
                <a:srgbClr val="FF3300"/>
              </a:solidFill>
            </a:endParaRPr>
          </a:p>
          <a:p>
            <a:pPr marL="0" lvl="0" indent="0" eaLnBrk="1" hangingPunct="1">
              <a:spcBef>
                <a:spcPct val="0"/>
              </a:spcBef>
              <a:buClrTx/>
              <a:buFont typeface="Arial" panose="020B0604020202020204" pitchFamily="34" charset="0"/>
              <a:buNone/>
            </a:pPr>
            <a:r>
              <a:rPr lang="zh-CN" altLang="en-US" sz="1400" b="1" dirty="0">
                <a:solidFill>
                  <a:srgbClr val="FF3300"/>
                </a:solidFill>
              </a:rPr>
              <a:t>     </a:t>
            </a:r>
            <a:r>
              <a:rPr lang="en-US" altLang="zh-CN" sz="1400" b="1" dirty="0">
                <a:solidFill>
                  <a:srgbClr val="FF3300"/>
                </a:solidFill>
                <a:hlinkClick r:id="rId2"/>
              </a:rPr>
              <a:t>http://news.sina.com.cn/c/l/bn/2007-05-17/12215098.shtml  </a:t>
            </a:r>
            <a:endParaRPr lang="zh-CN" altLang="zh-CN" sz="1400" b="1" dirty="0">
              <a:solidFill>
                <a:srgbClr val="FF3300"/>
              </a:solidFill>
            </a:endParaRPr>
          </a:p>
        </p:txBody>
      </p:sp>
      <p:sp>
        <p:nvSpPr>
          <p:cNvPr id="12295" name="Text Box 7"/>
          <p:cNvSpPr txBox="1"/>
          <p:nvPr/>
        </p:nvSpPr>
        <p:spPr>
          <a:xfrm>
            <a:off x="7524750" y="549275"/>
            <a:ext cx="792163" cy="5578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500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ClrTx/>
              <a:buFont typeface="Arial" panose="020B0604020202020204" pitchFamily="34" charset="0"/>
              <a:buNone/>
            </a:pPr>
            <a:r>
              <a:rPr lang="zh-CN" altLang="en-US" sz="4000" dirty="0">
                <a:solidFill>
                  <a:srgbClr val="FF3300"/>
                </a:solidFill>
                <a:ea typeface="黑体" panose="02010609060101010101" pitchFamily="49" charset="-122"/>
              </a:rPr>
              <a:t>亲人撕心裂肺的表情</a:t>
            </a:r>
            <a:endParaRPr lang="zh-CN" altLang="en-US" sz="4000" dirty="0">
              <a:solidFill>
                <a:srgbClr val="FF3300"/>
              </a:solidFill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>
    <p:pull dir="r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7106" name="Rectangle 2"/>
          <p:cNvSpPr/>
          <p:nvPr/>
        </p:nvSpPr>
        <p:spPr>
          <a:xfrm>
            <a:off x="0" y="836613"/>
            <a:ext cx="8785225" cy="648017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500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Font typeface="Arial" panose="020B0604020202020204" pitchFamily="34" charset="0"/>
              <a:buNone/>
            </a:pPr>
            <a:r>
              <a:rPr lang="en-US" altLang="zh-CN" sz="44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zh-CN" sz="44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r>
              <a:rPr lang="en-US" altLang="zh-CN" sz="44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r>
              <a:rPr lang="zh-CN" altLang="en-US" sz="44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年</a:t>
            </a:r>
            <a:r>
              <a:rPr lang="en-US" altLang="zh-CN" sz="44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r>
              <a:rPr lang="zh-CN" altLang="en-US" sz="44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月，浙江某中学小王被同校的七八名男同学按在宿舍的地上殴打，对其进行辱骂等。</a:t>
            </a:r>
            <a:br>
              <a:rPr lang="zh-CN" altLang="en-US" sz="44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zh-CN" altLang="en-US" sz="44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4400" dirty="0">
                <a:latin typeface="黑体" panose="02010609060101010101" pitchFamily="49" charset="-122"/>
                <a:ea typeface="黑体" panose="02010609060101010101" pitchFamily="49" charset="-122"/>
              </a:rPr>
              <a:t>事发原因是本寝室男生看不惯小王，纠集其他男生一起殴打。</a:t>
            </a:r>
            <a:endParaRPr lang="zh-CN" altLang="en-US" sz="4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315" name="WordArt 3"/>
          <p:cNvSpPr>
            <a:spLocks noTextEdit="1"/>
          </p:cNvSpPr>
          <p:nvPr/>
        </p:nvSpPr>
        <p:spPr>
          <a:xfrm>
            <a:off x="323850" y="188913"/>
            <a:ext cx="1873250" cy="143986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  <a:normAutofit/>
          </a:bodyPr>
          <a:p>
            <a:pPr algn="ctr" eaLnBrk="0" hangingPunct="0"/>
            <a:r>
              <a:rPr lang="zh-CN" altLang="en-US" sz="3600"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案例三</a:t>
            </a:r>
            <a:endParaRPr lang="zh-CN" altLang="en-US" sz="3600"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 bldLvl="0"/>
    </p:bldLst>
  </p:timing>
</p:sld>
</file>

<file path=ppt/theme/theme1.xml><?xml version="1.0" encoding="utf-8"?>
<a:theme xmlns:a="http://schemas.openxmlformats.org/drawingml/2006/main" name="万里长城">
  <a:themeElements>
    <a:clrScheme name="万里长城 1">
      <a:dk1>
        <a:srgbClr val="000000"/>
      </a:dk1>
      <a:lt1>
        <a:srgbClr val="FFFFFF"/>
      </a:lt1>
      <a:dk2>
        <a:srgbClr val="000099"/>
      </a:dk2>
      <a:lt2>
        <a:srgbClr val="969696"/>
      </a:lt2>
      <a:accent1>
        <a:srgbClr val="FFFF99"/>
      </a:accent1>
      <a:accent2>
        <a:srgbClr val="006666"/>
      </a:accent2>
      <a:accent3>
        <a:srgbClr val="FFFFFF"/>
      </a:accent3>
      <a:accent4>
        <a:srgbClr val="000000"/>
      </a:accent4>
      <a:accent5>
        <a:srgbClr val="FFFFCA"/>
      </a:accent5>
      <a:accent6>
        <a:srgbClr val="005C5C"/>
      </a:accent6>
      <a:hlink>
        <a:srgbClr val="800080"/>
      </a:hlink>
      <a:folHlink>
        <a:srgbClr val="FF6600"/>
      </a:folHlink>
    </a:clrScheme>
    <a:fontScheme name="万里长城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万里长城 1">
        <a:dk1>
          <a:srgbClr val="000000"/>
        </a:dk1>
        <a:lt1>
          <a:srgbClr val="FFFFFF"/>
        </a:lt1>
        <a:dk2>
          <a:srgbClr val="000099"/>
        </a:dk2>
        <a:lt2>
          <a:srgbClr val="969696"/>
        </a:lt2>
        <a:accent1>
          <a:srgbClr val="FFFF99"/>
        </a:accent1>
        <a:accent2>
          <a:srgbClr val="006666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005C5C"/>
        </a:accent6>
        <a:hlink>
          <a:srgbClr val="80008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2">
        <a:dk1>
          <a:srgbClr val="000000"/>
        </a:dk1>
        <a:lt1>
          <a:srgbClr val="8EA4EA"/>
        </a:lt1>
        <a:dk2>
          <a:srgbClr val="0033CC"/>
        </a:dk2>
        <a:lt2>
          <a:srgbClr val="969696"/>
        </a:lt2>
        <a:accent1>
          <a:srgbClr val="86B5B6"/>
        </a:accent1>
        <a:accent2>
          <a:srgbClr val="FFCC66"/>
        </a:accent2>
        <a:accent3>
          <a:srgbClr val="C6CFF3"/>
        </a:accent3>
        <a:accent4>
          <a:srgbClr val="000000"/>
        </a:accent4>
        <a:accent5>
          <a:srgbClr val="C3D7D7"/>
        </a:accent5>
        <a:accent6>
          <a:srgbClr val="E7B95C"/>
        </a:accent6>
        <a:hlink>
          <a:srgbClr val="626292"/>
        </a:hlink>
        <a:folHlink>
          <a:srgbClr val="A2366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3">
        <a:dk1>
          <a:srgbClr val="0000FF"/>
        </a:dk1>
        <a:lt1>
          <a:srgbClr val="C0C0C0"/>
        </a:lt1>
        <a:dk2>
          <a:srgbClr val="000000"/>
        </a:dk2>
        <a:lt2>
          <a:srgbClr val="B2B2B2"/>
        </a:lt2>
        <a:accent1>
          <a:srgbClr val="FFCC99"/>
        </a:accent1>
        <a:accent2>
          <a:srgbClr val="FF99CC"/>
        </a:accent2>
        <a:accent3>
          <a:srgbClr val="DCDCDC"/>
        </a:accent3>
        <a:accent4>
          <a:srgbClr val="0000DA"/>
        </a:accent4>
        <a:accent5>
          <a:srgbClr val="FFE2CA"/>
        </a:accent5>
        <a:accent6>
          <a:srgbClr val="E78AB9"/>
        </a:accent6>
        <a:hlink>
          <a:srgbClr val="9C4070"/>
        </a:hlink>
        <a:folHlink>
          <a:srgbClr val="0071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4">
        <a:dk1>
          <a:srgbClr val="0029AC"/>
        </a:dk1>
        <a:lt1>
          <a:srgbClr val="CCFFCC"/>
        </a:lt1>
        <a:dk2>
          <a:srgbClr val="993366"/>
        </a:dk2>
        <a:lt2>
          <a:srgbClr val="969696"/>
        </a:lt2>
        <a:accent1>
          <a:srgbClr val="FFCC99"/>
        </a:accent1>
        <a:accent2>
          <a:srgbClr val="6699FF"/>
        </a:accent2>
        <a:accent3>
          <a:srgbClr val="E2FFE2"/>
        </a:accent3>
        <a:accent4>
          <a:srgbClr val="002192"/>
        </a:accent4>
        <a:accent5>
          <a:srgbClr val="FFE2CA"/>
        </a:accent5>
        <a:accent6>
          <a:srgbClr val="5C8AE7"/>
        </a:accent6>
        <a:hlink>
          <a:srgbClr val="006600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5">
        <a:dk1>
          <a:srgbClr val="333333"/>
        </a:dk1>
        <a:lt1>
          <a:srgbClr val="FF99CC"/>
        </a:lt1>
        <a:dk2>
          <a:srgbClr val="006600"/>
        </a:dk2>
        <a:lt2>
          <a:srgbClr val="B2B2B2"/>
        </a:lt2>
        <a:accent1>
          <a:srgbClr val="FFFF66"/>
        </a:accent1>
        <a:accent2>
          <a:srgbClr val="33CCFF"/>
        </a:accent2>
        <a:accent3>
          <a:srgbClr val="FFCAE2"/>
        </a:accent3>
        <a:accent4>
          <a:srgbClr val="2A2A2A"/>
        </a:accent4>
        <a:accent5>
          <a:srgbClr val="FFFFB8"/>
        </a:accent5>
        <a:accent6>
          <a:srgbClr val="2DB9E7"/>
        </a:accent6>
        <a:hlink>
          <a:srgbClr val="6600FF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6">
        <a:dk1>
          <a:srgbClr val="000000"/>
        </a:dk1>
        <a:lt1>
          <a:srgbClr val="FFFFCC"/>
        </a:lt1>
        <a:dk2>
          <a:srgbClr val="6756A6"/>
        </a:dk2>
        <a:lt2>
          <a:srgbClr val="969696"/>
        </a:lt2>
        <a:accent1>
          <a:srgbClr val="99CCFF"/>
        </a:accent1>
        <a:accent2>
          <a:srgbClr val="008000"/>
        </a:accent2>
        <a:accent3>
          <a:srgbClr val="FFFFE2"/>
        </a:accent3>
        <a:accent4>
          <a:srgbClr val="000000"/>
        </a:accent4>
        <a:accent5>
          <a:srgbClr val="CAE2FF"/>
        </a:accent5>
        <a:accent6>
          <a:srgbClr val="007300"/>
        </a:accent6>
        <a:hlink>
          <a:srgbClr val="990033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7">
        <a:dk1>
          <a:srgbClr val="CC3300"/>
        </a:dk1>
        <a:lt1>
          <a:srgbClr val="99CCFF"/>
        </a:lt1>
        <a:dk2>
          <a:srgbClr val="003399"/>
        </a:dk2>
        <a:lt2>
          <a:srgbClr val="969696"/>
        </a:lt2>
        <a:accent1>
          <a:srgbClr val="CED7FE"/>
        </a:accent1>
        <a:accent2>
          <a:srgbClr val="FFFFFF"/>
        </a:accent2>
        <a:accent3>
          <a:srgbClr val="CAE2FF"/>
        </a:accent3>
        <a:accent4>
          <a:srgbClr val="AE2A00"/>
        </a:accent4>
        <a:accent5>
          <a:srgbClr val="E3E8FE"/>
        </a:accent5>
        <a:accent6>
          <a:srgbClr val="E7E7E7"/>
        </a:accent6>
        <a:hlink>
          <a:srgbClr val="006600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8">
        <a:dk1>
          <a:srgbClr val="006600"/>
        </a:dk1>
        <a:lt1>
          <a:srgbClr val="FFCC99"/>
        </a:lt1>
        <a:dk2>
          <a:srgbClr val="000000"/>
        </a:dk2>
        <a:lt2>
          <a:srgbClr val="B2B2B2"/>
        </a:lt2>
        <a:accent1>
          <a:srgbClr val="FFFFFF"/>
        </a:accent1>
        <a:accent2>
          <a:srgbClr val="FFFF66"/>
        </a:accent2>
        <a:accent3>
          <a:srgbClr val="FFE2CA"/>
        </a:accent3>
        <a:accent4>
          <a:srgbClr val="005600"/>
        </a:accent4>
        <a:accent5>
          <a:srgbClr val="FFFFFF"/>
        </a:accent5>
        <a:accent6>
          <a:srgbClr val="E7E75C"/>
        </a:accent6>
        <a:hlink>
          <a:srgbClr val="5B5B89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万里长城">
  <a:themeElements>
    <a:clrScheme name="1_万里长城 1">
      <a:dk1>
        <a:srgbClr val="000000"/>
      </a:dk1>
      <a:lt1>
        <a:srgbClr val="FFFFFF"/>
      </a:lt1>
      <a:dk2>
        <a:srgbClr val="000099"/>
      </a:dk2>
      <a:lt2>
        <a:srgbClr val="969696"/>
      </a:lt2>
      <a:accent1>
        <a:srgbClr val="FFFF99"/>
      </a:accent1>
      <a:accent2>
        <a:srgbClr val="006666"/>
      </a:accent2>
      <a:accent3>
        <a:srgbClr val="FFFFFF"/>
      </a:accent3>
      <a:accent4>
        <a:srgbClr val="000000"/>
      </a:accent4>
      <a:accent5>
        <a:srgbClr val="FFFFCA"/>
      </a:accent5>
      <a:accent6>
        <a:srgbClr val="005C5C"/>
      </a:accent6>
      <a:hlink>
        <a:srgbClr val="800080"/>
      </a:hlink>
      <a:folHlink>
        <a:srgbClr val="FF6600"/>
      </a:folHlink>
    </a:clrScheme>
    <a:fontScheme name="1_万里长城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1_万里长城 1">
        <a:dk1>
          <a:srgbClr val="000000"/>
        </a:dk1>
        <a:lt1>
          <a:srgbClr val="FFFFFF"/>
        </a:lt1>
        <a:dk2>
          <a:srgbClr val="000099"/>
        </a:dk2>
        <a:lt2>
          <a:srgbClr val="969696"/>
        </a:lt2>
        <a:accent1>
          <a:srgbClr val="FFFF99"/>
        </a:accent1>
        <a:accent2>
          <a:srgbClr val="006666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005C5C"/>
        </a:accent6>
        <a:hlink>
          <a:srgbClr val="80008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万里长城 2">
        <a:dk1>
          <a:srgbClr val="000000"/>
        </a:dk1>
        <a:lt1>
          <a:srgbClr val="8EA4EA"/>
        </a:lt1>
        <a:dk2>
          <a:srgbClr val="0033CC"/>
        </a:dk2>
        <a:lt2>
          <a:srgbClr val="969696"/>
        </a:lt2>
        <a:accent1>
          <a:srgbClr val="86B5B6"/>
        </a:accent1>
        <a:accent2>
          <a:srgbClr val="FFCC66"/>
        </a:accent2>
        <a:accent3>
          <a:srgbClr val="C6CFF3"/>
        </a:accent3>
        <a:accent4>
          <a:srgbClr val="000000"/>
        </a:accent4>
        <a:accent5>
          <a:srgbClr val="C3D7D7"/>
        </a:accent5>
        <a:accent6>
          <a:srgbClr val="E7B95C"/>
        </a:accent6>
        <a:hlink>
          <a:srgbClr val="626292"/>
        </a:hlink>
        <a:folHlink>
          <a:srgbClr val="A2366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万里长城 3">
        <a:dk1>
          <a:srgbClr val="0000FF"/>
        </a:dk1>
        <a:lt1>
          <a:srgbClr val="C0C0C0"/>
        </a:lt1>
        <a:dk2>
          <a:srgbClr val="000000"/>
        </a:dk2>
        <a:lt2>
          <a:srgbClr val="B2B2B2"/>
        </a:lt2>
        <a:accent1>
          <a:srgbClr val="FFCC99"/>
        </a:accent1>
        <a:accent2>
          <a:srgbClr val="FF99CC"/>
        </a:accent2>
        <a:accent3>
          <a:srgbClr val="DCDCDC"/>
        </a:accent3>
        <a:accent4>
          <a:srgbClr val="0000DA"/>
        </a:accent4>
        <a:accent5>
          <a:srgbClr val="FFE2CA"/>
        </a:accent5>
        <a:accent6>
          <a:srgbClr val="E78AB9"/>
        </a:accent6>
        <a:hlink>
          <a:srgbClr val="9C4070"/>
        </a:hlink>
        <a:folHlink>
          <a:srgbClr val="0071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万里长城 4">
        <a:dk1>
          <a:srgbClr val="0029AC"/>
        </a:dk1>
        <a:lt1>
          <a:srgbClr val="CCFFCC"/>
        </a:lt1>
        <a:dk2>
          <a:srgbClr val="993366"/>
        </a:dk2>
        <a:lt2>
          <a:srgbClr val="969696"/>
        </a:lt2>
        <a:accent1>
          <a:srgbClr val="FFCC99"/>
        </a:accent1>
        <a:accent2>
          <a:srgbClr val="6699FF"/>
        </a:accent2>
        <a:accent3>
          <a:srgbClr val="E2FFE2"/>
        </a:accent3>
        <a:accent4>
          <a:srgbClr val="002192"/>
        </a:accent4>
        <a:accent5>
          <a:srgbClr val="FFE2CA"/>
        </a:accent5>
        <a:accent6>
          <a:srgbClr val="5C8AE7"/>
        </a:accent6>
        <a:hlink>
          <a:srgbClr val="006600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万里长城 5">
        <a:dk1>
          <a:srgbClr val="333333"/>
        </a:dk1>
        <a:lt1>
          <a:srgbClr val="FF99CC"/>
        </a:lt1>
        <a:dk2>
          <a:srgbClr val="006600"/>
        </a:dk2>
        <a:lt2>
          <a:srgbClr val="B2B2B2"/>
        </a:lt2>
        <a:accent1>
          <a:srgbClr val="FFFF66"/>
        </a:accent1>
        <a:accent2>
          <a:srgbClr val="33CCFF"/>
        </a:accent2>
        <a:accent3>
          <a:srgbClr val="FFCAE2"/>
        </a:accent3>
        <a:accent4>
          <a:srgbClr val="2A2A2A"/>
        </a:accent4>
        <a:accent5>
          <a:srgbClr val="FFFFB8"/>
        </a:accent5>
        <a:accent6>
          <a:srgbClr val="2DB9E7"/>
        </a:accent6>
        <a:hlink>
          <a:srgbClr val="6600FF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万里长城 6">
        <a:dk1>
          <a:srgbClr val="000000"/>
        </a:dk1>
        <a:lt1>
          <a:srgbClr val="FFFFCC"/>
        </a:lt1>
        <a:dk2>
          <a:srgbClr val="6756A6"/>
        </a:dk2>
        <a:lt2>
          <a:srgbClr val="969696"/>
        </a:lt2>
        <a:accent1>
          <a:srgbClr val="99CCFF"/>
        </a:accent1>
        <a:accent2>
          <a:srgbClr val="008000"/>
        </a:accent2>
        <a:accent3>
          <a:srgbClr val="FFFFE2"/>
        </a:accent3>
        <a:accent4>
          <a:srgbClr val="000000"/>
        </a:accent4>
        <a:accent5>
          <a:srgbClr val="CAE2FF"/>
        </a:accent5>
        <a:accent6>
          <a:srgbClr val="007300"/>
        </a:accent6>
        <a:hlink>
          <a:srgbClr val="990033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万里长城 7">
        <a:dk1>
          <a:srgbClr val="CC3300"/>
        </a:dk1>
        <a:lt1>
          <a:srgbClr val="99CCFF"/>
        </a:lt1>
        <a:dk2>
          <a:srgbClr val="003399"/>
        </a:dk2>
        <a:lt2>
          <a:srgbClr val="969696"/>
        </a:lt2>
        <a:accent1>
          <a:srgbClr val="CED7FE"/>
        </a:accent1>
        <a:accent2>
          <a:srgbClr val="FFFFFF"/>
        </a:accent2>
        <a:accent3>
          <a:srgbClr val="CAE2FF"/>
        </a:accent3>
        <a:accent4>
          <a:srgbClr val="AE2A00"/>
        </a:accent4>
        <a:accent5>
          <a:srgbClr val="E3E8FE"/>
        </a:accent5>
        <a:accent6>
          <a:srgbClr val="E7E7E7"/>
        </a:accent6>
        <a:hlink>
          <a:srgbClr val="006600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万里长城 8">
        <a:dk1>
          <a:srgbClr val="006600"/>
        </a:dk1>
        <a:lt1>
          <a:srgbClr val="FFCC99"/>
        </a:lt1>
        <a:dk2>
          <a:srgbClr val="000000"/>
        </a:dk2>
        <a:lt2>
          <a:srgbClr val="B2B2B2"/>
        </a:lt2>
        <a:accent1>
          <a:srgbClr val="FFFFFF"/>
        </a:accent1>
        <a:accent2>
          <a:srgbClr val="FFFF66"/>
        </a:accent2>
        <a:accent3>
          <a:srgbClr val="FFE2CA"/>
        </a:accent3>
        <a:accent4>
          <a:srgbClr val="005600"/>
        </a:accent4>
        <a:accent5>
          <a:srgbClr val="FFFFFF"/>
        </a:accent5>
        <a:accent6>
          <a:srgbClr val="E7E75C"/>
        </a:accent6>
        <a:hlink>
          <a:srgbClr val="5B5B89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6476</Words>
  <Application>WPS 演示</Application>
  <PresentationFormat>全屏显示(4:3)</PresentationFormat>
  <Paragraphs>295</Paragraphs>
  <Slides>58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58</vt:i4>
      </vt:variant>
    </vt:vector>
  </HeadingPairs>
  <TitlesOfParts>
    <vt:vector size="69" baseType="lpstr">
      <vt:lpstr>Arial</vt:lpstr>
      <vt:lpstr>宋体</vt:lpstr>
      <vt:lpstr>Wingdings</vt:lpstr>
      <vt:lpstr>黑体</vt:lpstr>
      <vt:lpstr>Arial Narrow</vt:lpstr>
      <vt:lpstr>微软雅黑</vt:lpstr>
      <vt:lpstr>Arial Unicode MS</vt:lpstr>
      <vt:lpstr>Calibri</vt:lpstr>
      <vt:lpstr>华文行楷</vt:lpstr>
      <vt:lpstr>万里长城</vt:lpstr>
      <vt:lpstr>1_万里长城</vt:lpstr>
      <vt:lpstr>预防校园暴力           拒绝校园欺凌</vt:lpstr>
      <vt:lpstr>学习内容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1、当你和同学产生摩擦冲突时，常会以什么方式解决？ 2、当你的利益受损时，你是接受同学的赔礼道歉呢？还是设法打击报复？ 3、你常看到的同学之间解决纠纷摩擦的方式是什么？</vt:lpstr>
      <vt:lpstr>PowerPoint 演示文稿</vt:lpstr>
      <vt:lpstr> （二） 校园欺凌的形式及特点</vt:lpstr>
      <vt:lpstr>什么是校园欺凌</vt:lpstr>
      <vt:lpstr>校园欺凌的具体表现</vt:lpstr>
      <vt:lpstr>校园欺凌事件的常见形式： （1）以大欺小，以众欺寡； （2）为一点小事大打出手； （3）日常生活中言行粗鲁，引发矛盾；  （4）个别学生沾染社会不良风气，拉帮结派，称兄道弟、姐妹义气，用暴力解决同学矛盾； （5）同学间以暴力争长论短； （6）索要钱物，不给就拳脚相加，威逼利诱。 （7）吸烟、喝酒引起的打架斗殴。  （8）不堪长期受辱，以暴制暴。 </vt:lpstr>
      <vt:lpstr>欺凌者</vt:lpstr>
      <vt:lpstr>被欺凌者 </vt:lpstr>
      <vt:lpstr>认识校园暴力的危害</vt:lpstr>
      <vt:lpstr>PowerPoint 演示文稿</vt:lpstr>
      <vt:lpstr>抽样调查：如何看待“中学生打架”</vt:lpstr>
      <vt:lpstr>PowerPoint 演示文稿</vt:lpstr>
      <vt:lpstr>PowerPoint 演示文稿</vt:lpstr>
      <vt:lpstr> （三）  惩治“校园欺凌”的法律法规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《教育部等九部门关于防治中小学生欺凌和暴力的指导意见》</vt:lpstr>
      <vt:lpstr>积极有效预防学生欺凌和暴力</vt:lpstr>
      <vt:lpstr>严格学校日常安全管理。</vt:lpstr>
      <vt:lpstr>强化学校周边综合治理 </vt:lpstr>
      <vt:lpstr>保护遭受欺凌和暴力学生身心安全</vt:lpstr>
      <vt:lpstr>强化教育惩戒威慑作用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（四） 怎样预防 校园暴力伤害</vt:lpstr>
      <vt:lpstr>基本原则</vt:lpstr>
      <vt:lpstr>    小明是七年级学生,学习刻苦，成绩优异，可最近总有些高年级的学生向小明借钱，如果小明不借钱给他们，那些高年级的学生就要打小明，而且每次借钱都不还。后来小明找学校老师告明此事，老师和学校出面找到那些高年级学生，并给予批评处理。从此，小明也就安安心心地学习了。</vt:lpstr>
      <vt:lpstr>     中学生李某放学回家途中,总感觉身后有人跟踪自己。于是，李某在自家小区外向附近群众求助，结果嫌疑人宋某被群众扭送到附近派出所，经查明此人曾多次跟踪独身回家的中小学生，然后实施入室抢劫。中学生李某通过向群众求助，而躲过了一次受害。</vt:lpstr>
      <vt:lpstr>       </vt:lpstr>
      <vt:lpstr>2.基本方法</vt:lpstr>
      <vt:lpstr>学生怎样预防校园暴力</vt:lpstr>
      <vt:lpstr>口诀:</vt:lpstr>
      <vt:lpstr>PowerPoint 演示文稿</vt:lpstr>
      <vt:lpstr>PowerPoint 演示文稿</vt:lpstr>
      <vt:lpstr>我来出一招</vt:lpstr>
      <vt:lpstr>PowerPoint 演示文稿</vt:lpstr>
      <vt:lpstr>                 调查数据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/>
  <cp:lastModifiedBy>Administrator</cp:lastModifiedBy>
  <cp:revision>64</cp:revision>
  <dcterms:created xsi:type="dcterms:W3CDTF">2008-04-20T13:38:00Z</dcterms:created>
  <dcterms:modified xsi:type="dcterms:W3CDTF">2022-02-26T01:27:10Z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2052-11.1.0.11365</vt:lpwstr>
  </property>
  <property fmtid="{D5CDD505-2E9C-101B-9397-08002B2CF9AE}" pid="3" name="ICV">
    <vt:lpwstr>CC79E84A7BC541518CB8DFFA2EAAD2C6</vt:lpwstr>
  </property>
</Properties>
</file>