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32" r:id="rId3"/>
    <p:sldId id="497" r:id="rId4"/>
    <p:sldId id="477" r:id="rId5"/>
    <p:sldId id="585" r:id="rId6"/>
    <p:sldId id="588" r:id="rId7"/>
    <p:sldId id="493" r:id="rId8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sz="1400" kern="1200">
        <a:solidFill>
          <a:srgbClr val="FF0000"/>
        </a:solidFill>
        <a:latin typeface="Arial" panose="020B060402020202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0000CC"/>
    <a:srgbClr val="E1232C"/>
    <a:srgbClr val="EB7177"/>
    <a:srgbClr val="F8D0D2"/>
    <a:srgbClr val="99FF99"/>
    <a:srgbClr val="FFFF99"/>
    <a:srgbClr val="D4F21E"/>
    <a:srgbClr val="BED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/>
    <p:restoredTop sz="94620"/>
  </p:normalViewPr>
  <p:slideViewPr>
    <p:cSldViewPr showGuides="1">
      <p:cViewPr varScale="1">
        <p:scale>
          <a:sx n="93" d="100"/>
          <a:sy n="93" d="100"/>
        </p:scale>
        <p:origin x="-1044" y="-96"/>
      </p:cViewPr>
      <p:guideLst>
        <p:guide orient="horz" pos="2160"/>
        <p:guide pos="3860"/>
      </p:guideLst>
    </p:cSldViewPr>
  </p:slideViewPr>
  <p:outlineViewPr>
    <p:cViewPr>
      <p:scale>
        <a:sx n="33" d="100"/>
        <a:sy n="33" d="100"/>
      </p:scale>
      <p:origin x="0" y="4878"/>
    </p:cViewPr>
  </p:outlineViewPr>
  <p:notesTextViewPr>
    <p:cViewPr>
      <p:scale>
        <a:sx n="100" d="100"/>
        <a:sy n="100" d="100"/>
      </p:scale>
      <p:origin x="0" y="0"/>
    </p:cViewPr>
  </p:notesTextViewPr>
  <p:gridSpacing cx="36003" cy="3600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fld id="{6FC5192D-5E56-46B9-AD1E-7CAF0E41393F}" type="datetimeFigureOut">
              <a:rPr lang="zh-CN" altLang="en-US" strike="noStrike" noProof="1">
                <a:latin typeface="Arial" panose="020B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fld id="{29F26B00-2387-4284-8931-CA498B5CDFBA}" type="slidenum">
              <a:rPr lang="zh-CN" altLang="en-US" strike="noStrike" noProof="1">
                <a:latin typeface="Arial" panose="020B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11268" name="Rectangle 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11269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endParaRPr lang="en-US" strike="noStrike" noProof="1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defRPr>
            </a:lvl1pPr>
          </a:lstStyle>
          <a:p>
            <a:pPr fontAlgn="base">
              <a:defRPr/>
            </a:pPr>
            <a:fld id="{89A44C46-2D4B-41E3-B858-7B8DF5A0055B}" type="slidenum">
              <a:rPr lang="en-US" strike="noStrike" noProof="1">
                <a:latin typeface="Arial" panose="020B0604020202020204" pitchFamily="34" charset="0"/>
                <a:ea typeface="宋体" pitchFamily="2" charset="-122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1" Type="http://schemas.openxmlformats.org/officeDocument/2006/relationships/tags" Target="../tags/tag6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6" Type="http://schemas.openxmlformats.org/officeDocument/2006/relationships/image" Target="../media/image4.png"/><Relationship Id="rId5" Type="http://schemas.openxmlformats.org/officeDocument/2006/relationships/tags" Target="../tags/tag65.xml"/><Relationship Id="rId4" Type="http://schemas.openxmlformats.org/officeDocument/2006/relationships/image" Target="../media/image3.png"/><Relationship Id="rId3" Type="http://schemas.openxmlformats.org/officeDocument/2006/relationships/tags" Target="../tags/tag64.xml"/><Relationship Id="rId2" Type="http://schemas.openxmlformats.org/officeDocument/2006/relationships/image" Target="../media/image2.png"/><Relationship Id="rId1" Type="http://schemas.openxmlformats.org/officeDocument/2006/relationships/tags" Target="../tags/tag6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3313" name="标题 1"/>
          <p:cNvSpPr>
            <a:spLocks noGrp="1"/>
          </p:cNvSpPr>
          <p:nvPr>
            <p:ph type="title" idx="4294967295"/>
          </p:nvPr>
        </p:nvSpPr>
        <p:spPr>
          <a:xfrm>
            <a:off x="2027228" y="657225"/>
            <a:ext cx="7646997" cy="1082675"/>
          </a:xfrm>
          <a:noFill/>
          <a:ln>
            <a:noFill/>
          </a:ln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p>
            <a:pPr lvl="0" eaLnBrk="1" fontAlgn="base" hangingPunct="1">
              <a:spcAft>
                <a:spcPct val="0"/>
              </a:spcAft>
            </a:pPr>
            <a:r>
              <a:rPr lang="en-US" altLang="zh-CN" sz="4400" strike="noStrike" noProof="1" dirty="0"/>
              <a:t>      </a:t>
            </a:r>
            <a:r>
              <a:rPr lang="zh-CN" altLang="en-US" sz="4400" strike="noStrike" noProof="1" dirty="0"/>
              <a:t>注册申请人登录网址</a:t>
            </a:r>
            <a:endParaRPr lang="zh-CN" altLang="en-US" sz="4400" strike="noStrike" noProof="1" dirty="0"/>
          </a:p>
        </p:txBody>
      </p:sp>
      <p:sp>
        <p:nvSpPr>
          <p:cNvPr id="13314" name="内容占位符 2"/>
          <p:cNvSpPr>
            <a:spLocks noGrp="1"/>
          </p:cNvSpPr>
          <p:nvPr>
            <p:ph idx="4294967295"/>
          </p:nvPr>
        </p:nvSpPr>
        <p:spPr>
          <a:xfrm>
            <a:off x="1415415" y="1739583"/>
            <a:ext cx="8953500" cy="4337050"/>
          </a:xfrm>
        </p:spPr>
        <p:txBody>
          <a:bodyPr wrap="square" lIns="91440" tIns="45720" rIns="91440" bIns="45720" anchor="t" anchorCtr="0"/>
          <a:p>
            <a:pPr indent="-255270" algn="ctr" eaLnBrk="1" hangingPunct="1">
              <a:buNone/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	</a:t>
            </a:r>
            <a:endParaRPr lang="en-US" altLang="zh-CN" sz="2400" b="1">
              <a:latin typeface="楷体" panose="02010609060101010101" charset="-122"/>
              <a:ea typeface="楷体" panose="02010609060101010101" charset="-122"/>
            </a:endParaRPr>
          </a:p>
          <a:p>
            <a:pPr indent="-255270" algn="ctr" eaLnBrk="1" hangingPunct="1"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rPr>
              <a:t>http://www.jszg.edu.cn</a:t>
            </a:r>
            <a:endParaRPr lang="en-US" altLang="zh-CN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indent="-255270" algn="ctr" eaLnBrk="1" hangingPunct="1"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   </a:t>
            </a:r>
            <a:endParaRPr lang="zh-CN" altLang="en-US" sz="24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67735" y="3968750"/>
            <a:ext cx="5378450" cy="645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buClr>
                <a:srgbClr val="963D00"/>
              </a:buClr>
              <a:buSzPct val="90000"/>
              <a:defRPr/>
            </a:pPr>
            <a:r>
              <a:rPr lang="zh-CN" altLang="en-US" sz="1800" b="1" strike="noStrike" noProof="1">
                <a:solidFill>
                  <a:srgbClr val="CC0000"/>
                </a:solidFill>
              </a:rPr>
              <a:t>注意：目前的钓鱼网站很多，教师资格定期注册网上申报的网址一定要输入，不要百度搜寻网站。</a:t>
            </a:r>
            <a:endParaRPr lang="zh-CN" altLang="en-US" sz="1800" b="1" strike="noStrike" noProof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14338" name="Rectangle 3"/>
          <p:cNvSpPr>
            <a:spLocks noGrp="1"/>
          </p:cNvSpPr>
          <p:nvPr>
            <p:ph type="body" sz="half" idx="1"/>
          </p:nvPr>
        </p:nvSpPr>
        <p:spPr>
          <a:xfrm>
            <a:off x="2387600" y="1484630"/>
            <a:ext cx="8014970" cy="44951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 anchorCtr="0">
            <a:noAutofit/>
          </a:bodyPr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注册前需准备的材料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1. 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教师资格证原件与复印件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2. 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第二代身份证号码、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有效期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、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  <a:sym typeface="+mn-ea"/>
              </a:rPr>
              <a:t>复印件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3. 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普通话水平等级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algn="l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4. 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户籍所在地（与户口簿一致</a:t>
            </a:r>
            <a:r>
              <a:rPr lang="en-US" altLang="zh-CN" sz="1200" b="1">
                <a:latin typeface="宋体" pitchFamily="2" charset="-122"/>
                <a:ea typeface="宋体" pitchFamily="2" charset="-122"/>
                <a:cs typeface="宋体" pitchFamily="2" charset="-122"/>
              </a:rPr>
              <a:t>,</a:t>
            </a:r>
            <a:r>
              <a:rPr lang="zh-CN" altLang="en-US" sz="1800" b="1">
                <a:latin typeface="宋体" pitchFamily="2" charset="-122"/>
                <a:ea typeface="宋体" pitchFamily="2" charset="-122"/>
                <a:cs typeface="宋体" pitchFamily="2" charset="-122"/>
              </a:rPr>
              <a:t>填写到“区”，如**市**区）</a:t>
            </a:r>
            <a:endParaRPr lang="zh-CN" altLang="en-US" sz="1800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5. 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半年内正面证件照，白底电子版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（</a:t>
            </a:r>
            <a:r>
              <a:rPr lang="en-US" altLang="zh-CN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290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～</a:t>
            </a:r>
            <a:r>
              <a:rPr lang="en-US" altLang="zh-CN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300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）×（</a:t>
            </a:r>
            <a:r>
              <a:rPr lang="en-US" altLang="zh-CN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408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～</a:t>
            </a:r>
            <a:r>
              <a:rPr lang="en-US" altLang="zh-CN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418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）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6. 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常用邮箱地址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7.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毕业证原件或复印件（相关信息备用）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None/>
            </a:pP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  学位、毕业院校、时间、学习形式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8.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参加工作时间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9.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进本单位聘书上首次聘任时间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>
              <a:spcAft>
                <a:spcPts val="0"/>
              </a:spcAft>
              <a:buClr>
                <a:srgbClr val="963D00"/>
              </a:buClr>
              <a:buSzPct val="90000"/>
              <a:buFont typeface="Wingdings 3" panose="05040102010807070707" pitchFamily="18" charset="2"/>
              <a:buNone/>
            </a:pPr>
            <a:r>
              <a:rPr lang="en-US" altLang="zh-CN" b="1">
                <a:latin typeface="宋体" pitchFamily="2" charset="-122"/>
                <a:ea typeface="宋体" pitchFamily="2" charset="-122"/>
                <a:cs typeface="宋体" pitchFamily="2" charset="-122"/>
              </a:rPr>
              <a:t>10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、职称（</a:t>
            </a:r>
            <a:r>
              <a:rPr lang="zh-CN" altLang="en-US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中小学</a:t>
            </a:r>
            <a:r>
              <a:rPr lang="en-US" altLang="zh-CN" b="1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宋体" pitchFamily="2" charset="-122"/>
              </a:rPr>
              <a:t>……</a:t>
            </a:r>
            <a:r>
              <a:rPr lang="zh-CN" altLang="en-US" b="1">
                <a:latin typeface="宋体" pitchFamily="2" charset="-122"/>
                <a:ea typeface="宋体" pitchFamily="2" charset="-122"/>
                <a:cs typeface="宋体" pitchFamily="2" charset="-122"/>
              </a:rPr>
              <a:t>）</a:t>
            </a: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  <a:p>
            <a:pPr marL="0" indent="0" eaLnBrk="1" hangingPunct="1">
              <a:buClr>
                <a:srgbClr val="963D00"/>
              </a:buClr>
              <a:buSzPct val="90000"/>
              <a:buNone/>
            </a:pPr>
            <a:endParaRPr lang="zh-CN" altLang="en-US" b="1">
              <a:latin typeface="宋体" pitchFamily="2" charset="-122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4511358" y="656590"/>
            <a:ext cx="2994025" cy="5219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defRPr/>
            </a:pPr>
            <a:r>
              <a:rPr lang="zh-CN" altLang="en-US" sz="2800" b="1" strike="noStrike" noProof="1" dirty="0"/>
              <a:t>注册前准备工作</a:t>
            </a:r>
            <a:endParaRPr lang="zh-CN" altLang="en-US" sz="2800" b="1" strike="noStrike" noProof="1" dirty="0"/>
          </a:p>
        </p:txBody>
      </p:sp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矩形 2"/>
          <p:cNvSpPr/>
          <p:nvPr/>
        </p:nvSpPr>
        <p:spPr>
          <a:xfrm>
            <a:off x="1933575" y="252413"/>
            <a:ext cx="7293610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教师个人登录网站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:  1 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注册个人帐号    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2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提出注册申请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15363" name="Rectangle 4"/>
          <p:cNvSpPr/>
          <p:nvPr/>
        </p:nvSpPr>
        <p:spPr>
          <a:xfrm>
            <a:off x="2143760" y="5697220"/>
            <a:ext cx="759142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zh-CN" sz="1800" b="1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</a:rPr>
              <a:t>温馨提示:</a:t>
            </a:r>
            <a:r>
              <a:rPr lang="zh-CN" altLang="en-US" sz="1800" b="1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</a:rPr>
              <a:t>  </a:t>
            </a:r>
            <a:r>
              <a:rPr lang="zh-CN" altLang="zh-CN" sz="1800" b="1">
                <a:solidFill>
                  <a:srgbClr val="FF0000"/>
                </a:solidFill>
                <a:latin typeface="Arial" panose="020B0604020202020204" pitchFamily="34" charset="0"/>
                <a:ea typeface="宋体" pitchFamily="2" charset="-122"/>
              </a:rPr>
              <a:t>注册时要注意避高峰，尽量早点注册，以免遇到异常情况来不及处理。更不能在最后一天，以免网络拥堵，造成注册失败，且无法补救。</a:t>
            </a:r>
            <a:endParaRPr lang="zh-CN" altLang="zh-CN" sz="1800" b="1">
              <a:solidFill>
                <a:srgbClr val="FF0000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244090" y="764540"/>
            <a:ext cx="7425055" cy="482092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099945" y="116840"/>
            <a:ext cx="7412990" cy="319976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891790" y="3554095"/>
            <a:ext cx="2127885" cy="2942590"/>
          </a:xfrm>
          <a:prstGeom prst="rect">
            <a:avLst/>
          </a:prstGeom>
        </p:spPr>
      </p:pic>
      <p:sp>
        <p:nvSpPr>
          <p:cNvPr id="35841" name="矩形 1"/>
          <p:cNvSpPr/>
          <p:nvPr/>
        </p:nvSpPr>
        <p:spPr>
          <a:xfrm>
            <a:off x="8075930" y="3608705"/>
            <a:ext cx="3420745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专业：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一般在类别三，非师范专业的按实际情况来。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  <a:p>
            <a:r>
              <a:rPr lang="zh-CN" altLang="en-US" sz="2400" b="1">
                <a:solidFill>
                  <a:schemeClr val="tx1"/>
                </a:solidFill>
                <a:ea typeface="宋体" charset="0"/>
              </a:rPr>
              <a:t>函授学历</a:t>
            </a:r>
            <a:r>
              <a:rPr lang="zh-CN" altLang="en-US" sz="2400">
                <a:solidFill>
                  <a:schemeClr val="tx1"/>
                </a:solidFill>
                <a:ea typeface="宋体" charset="0"/>
              </a:rPr>
              <a:t>，选成人教育</a:t>
            </a:r>
            <a:endParaRPr lang="zh-CN" altLang="en-US" sz="2400">
              <a:solidFill>
                <a:schemeClr val="tx1"/>
              </a:solidFill>
              <a:ea typeface="宋体" charset="0"/>
            </a:endParaRPr>
          </a:p>
          <a:p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  <a:p>
            <a:r>
              <a:rPr lang="zh-CN" altLang="en-US" sz="2400" b="1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任教学校所在地：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县镇</a:t>
            </a:r>
            <a:endParaRPr lang="zh-CN" altLang="en-US" sz="24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  <a:p>
            <a:endParaRPr lang="zh-CN" altLang="en-US" sz="2400" b="1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  <a:p>
            <a:r>
              <a:rPr lang="zh-CN" altLang="en-US" sz="24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职称：</a:t>
            </a:r>
            <a:r>
              <a:rPr lang="zh-CN" altLang="en-US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选中小学</a:t>
            </a:r>
            <a:r>
              <a:rPr lang="en-US" altLang="zh-CN"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……</a:t>
            </a:r>
            <a:endParaRPr lang="en-US" altLang="zh-CN" sz="240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r="20330"/>
          <a:stretch>
            <a:fillRect/>
          </a:stretch>
        </p:blipFill>
        <p:spPr>
          <a:xfrm>
            <a:off x="5375910" y="3524885"/>
            <a:ext cx="2229485" cy="299783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670" y="3540125"/>
            <a:ext cx="1837055" cy="297053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V="1">
            <a:off x="1847215" y="5589270"/>
            <a:ext cx="1404620" cy="935355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9085" y="332740"/>
            <a:ext cx="11031855" cy="458089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9371965" y="4761230"/>
            <a:ext cx="1224280" cy="86360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915660" y="5481320"/>
            <a:ext cx="546989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1800" b="1">
                <a:solidFill>
                  <a:srgbClr val="FF0000"/>
                </a:solidFill>
                <a:sym typeface="+mn-ea"/>
              </a:rPr>
              <a:t>点这里下载申请表，</a:t>
            </a:r>
            <a:r>
              <a:rPr lang="en-US" altLang="zh-CN" sz="1800" b="1">
                <a:solidFill>
                  <a:srgbClr val="FF0000"/>
                </a:solidFill>
                <a:sym typeface="+mn-ea"/>
              </a:rPr>
              <a:t>PDF</a:t>
            </a:r>
            <a:r>
              <a:rPr lang="zh-CN" altLang="en-US" sz="1800" b="1">
                <a:solidFill>
                  <a:srgbClr val="FF0000"/>
                </a:solidFill>
                <a:sym typeface="+mn-ea"/>
              </a:rPr>
              <a:t>文件，打印两份</a:t>
            </a:r>
            <a:endParaRPr lang="zh-CN" altLang="en-US" sz="1800" b="1">
              <a:solidFill>
                <a:srgbClr val="FF0000"/>
              </a:solidFill>
              <a:sym typeface="+mn-ea"/>
            </a:endParaRPr>
          </a:p>
          <a:p>
            <a:r>
              <a:rPr lang="zh-CN" altLang="en-US" sz="1800" b="1">
                <a:solidFill>
                  <a:srgbClr val="FF0000"/>
                </a:solidFill>
                <a:sym typeface="+mn-ea"/>
              </a:rPr>
              <a:t>（需要注册完成后等待半小时以上才可以正常下载）</a:t>
            </a:r>
            <a:endParaRPr lang="zh-CN" altLang="en-US" sz="1800" b="1">
              <a:solidFill>
                <a:srgbClr val="FF000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5841" name="矩形 1"/>
          <p:cNvSpPr/>
          <p:nvPr/>
        </p:nvSpPr>
        <p:spPr>
          <a:xfrm>
            <a:off x="1498600" y="440690"/>
            <a:ext cx="9257030" cy="626364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/>
            <a:r>
              <a:rPr lang="zh-CN" altLang="en-US" sz="2800" b="1">
                <a:solidFill>
                  <a:schemeClr val="tx1"/>
                </a:solidFill>
                <a:latin typeface="Arial" panose="020B0604020202020204" pitchFamily="34" charset="0"/>
                <a:ea typeface="宋体" pitchFamily="2" charset="-122"/>
              </a:rPr>
              <a:t>上交待审核材料：</a:t>
            </a:r>
            <a:endParaRPr lang="zh-CN" altLang="en-US" sz="2800" b="1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  <a:p>
            <a:endParaRPr lang="en-US" altLang="zh-CN" sz="2400" b="1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、档案袋封面</a:t>
            </a:r>
            <a:endParaRPr lang="zh-CN" altLang="en-US" sz="2800" b="1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、身份证复印件</a:t>
            </a:r>
            <a:endParaRPr lang="zh-CN" altLang="en-US" sz="2800" b="1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、教师资格证复印件</a:t>
            </a:r>
            <a:r>
              <a:rPr lang="zh-CN" altLang="en-US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（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注册贴</a:t>
            </a:r>
            <a:r>
              <a:rPr lang="zh-CN" altLang="en-US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那页一并复印在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同一张</a:t>
            </a:r>
            <a:r>
              <a:rPr lang="zh-CN" altLang="en-US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纸上）</a:t>
            </a:r>
            <a:endParaRPr lang="zh-CN" altLang="en-US" sz="2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、《</a:t>
            </a: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师德表现、年度考核、健康情况、合同签订、</a:t>
            </a:r>
            <a:endParaRPr lang="en-US" altLang="zh-CN" sz="2800" b="1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继续教育学时情况登记表</a:t>
            </a:r>
            <a:r>
              <a:rPr lang="zh-CN" altLang="en-US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》</a:t>
            </a:r>
            <a:endParaRPr lang="zh-CN" altLang="en-US" sz="2800" b="1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（以上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4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张</a:t>
            </a:r>
            <a:r>
              <a:rPr lang="zh-CN" altLang="en-US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在左上角装订在一起）</a:t>
            </a:r>
            <a:endParaRPr lang="zh-CN" altLang="en-US" sz="2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</a:pPr>
            <a:endParaRPr lang="zh-CN" altLang="en-US" sz="2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en-US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、《教师资格定期注册申请表》</a:t>
            </a:r>
            <a:endParaRPr lang="zh-CN" altLang="en-US" sz="2800" b="1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en-US" sz="1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（网上注册后自行下载打印，一式两份，不装订，左上角用铅笔写上档案号）</a:t>
            </a:r>
            <a:endParaRPr lang="zh-CN" altLang="en-US" sz="2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6</a:t>
            </a:r>
            <a:r>
              <a:rPr lang="zh-CN" altLang="en-US" sz="2800" b="1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、申请注册的教师资格证原件</a:t>
            </a:r>
            <a:endParaRPr lang="zh-CN" altLang="en-US" sz="2800" b="1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(</a:t>
            </a:r>
            <a:r>
              <a:rPr lang="zh-CN" altLang="en-US" sz="20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在照片左侧用铅笔标注档案号，原档案号请擦除，按顺序单独放）</a:t>
            </a:r>
            <a:endParaRPr lang="zh-CN" altLang="en-US" sz="20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en-US" sz="18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     </a:t>
            </a:r>
            <a:endParaRPr lang="zh-CN" altLang="en-US" sz="2800" b="1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839960" y="2997200"/>
            <a:ext cx="1666240" cy="13220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p>
            <a:r>
              <a:rPr lang="zh-CN" altLang="en-US" sz="1600" b="1"/>
              <a:t>聘书（合同）年限，首次注册的选一年及以上，第二次注册的选三年及以上</a:t>
            </a:r>
            <a:endParaRPr lang="zh-CN" altLang="en-US" sz="1600" b="1"/>
          </a:p>
        </p:txBody>
      </p:sp>
    </p:spTree>
  </p:cSld>
  <p:clrMapOvr>
    <a:masterClrMapping/>
  </p:clrMapOvr>
  <p:transition spd="slow">
    <p:wipe dir="r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PLACING_PICTURE_USER_VIEWPORT" val="{&quot;height&quot;:9885,&quot;width&quot;:15225}"/>
</p:tagLst>
</file>

<file path=ppt/tags/tag63.xml><?xml version="1.0" encoding="utf-8"?>
<p:tagLst xmlns:p="http://schemas.openxmlformats.org/presentationml/2006/main">
  <p:tag name="KSO_WM_UNIT_PLACING_PICTURE_USER_VIEWPORT" val="{&quot;height&quot;:5039,&quot;width&quot;:11674}"/>
</p:tagLst>
</file>

<file path=ppt/tags/tag64.xml><?xml version="1.0" encoding="utf-8"?>
<p:tagLst xmlns:p="http://schemas.openxmlformats.org/presentationml/2006/main">
  <p:tag name="KSO_WM_UNIT_PLACING_PICTURE_USER_VIEWPORT" val="{&quot;height&quot;:4500,&quot;width&quot;:3255}"/>
</p:tagLst>
</file>

<file path=ppt/tags/tag65.xml><?xml version="1.0" encoding="utf-8"?>
<p:tagLst xmlns:p="http://schemas.openxmlformats.org/presentationml/2006/main">
  <p:tag name="KSO_WM_UNIT_PLACING_PICTURE_USER_VIEWPORT" val="{&quot;height&quot;:4305,&quot;width&quot;:4020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WWO_base_provider_20210929220102-c9fcf70066</Application>
  <PresentationFormat>全屏显示(4:3)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1" baseType="lpstr">
      <vt:lpstr>Arial</vt:lpstr>
      <vt:lpstr>宋体</vt:lpstr>
      <vt:lpstr>Wingdings</vt:lpstr>
      <vt:lpstr>汉仪书宋二KW</vt:lpstr>
      <vt:lpstr>微软雅黑</vt:lpstr>
      <vt:lpstr>汉仪旗黑KW 55S</vt:lpstr>
      <vt:lpstr>Wingdings</vt:lpstr>
      <vt:lpstr>Kingsoft Confetti</vt:lpstr>
      <vt:lpstr>楷体</vt:lpstr>
      <vt:lpstr>汉仪楷体KW</vt:lpstr>
      <vt:lpstr>Times New Roman</vt:lpstr>
      <vt:lpstr>Wingdings 3</vt:lpstr>
      <vt:lpstr>Webdings</vt:lpstr>
      <vt:lpstr>宋体</vt:lpstr>
      <vt:lpstr>自定义设计方案</vt:lpstr>
      <vt:lpstr>      注册申请人登录网址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scett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注册申请人登录网址</dc:title>
  <dc:creator>Administrator</dc:creator>
  <cp:lastModifiedBy>sixu</cp:lastModifiedBy>
  <dcterms:created xsi:type="dcterms:W3CDTF">2021-10-16T09:31:27Z</dcterms:created>
  <dcterms:modified xsi:type="dcterms:W3CDTF">2021-10-16T09:31:27Z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  <property fmtid="{D5CDD505-2E9C-101B-9397-08002B2CF9AE}" pid="3" name="ICV">
    <vt:lpwstr>162F8173406C4B6E811EEBD566763A2B</vt:lpwstr>
  </property>
</Properties>
</file>