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1" r:id="rId3"/>
    <p:sldId id="332" r:id="rId4"/>
    <p:sldId id="334" r:id="rId5"/>
    <p:sldId id="336" r:id="rId6"/>
    <p:sldId id="338" r:id="rId7"/>
    <p:sldId id="339" r:id="rId8"/>
    <p:sldId id="340" r:id="rId9"/>
    <p:sldId id="33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080000"/>
    <a:srgbClr val="FFABAB"/>
    <a:srgbClr val="FF2525"/>
    <a:srgbClr val="FF4747"/>
    <a:srgbClr val="66FFFF"/>
    <a:srgbClr val="C80000"/>
    <a:srgbClr val="A80000"/>
    <a:srgbClr val="B80000"/>
    <a:srgbClr val="8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7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1995;&#32479;&#26700;&#38754;&#25910;&#34255;&#22841;&#25105;&#30340;&#25991;&#26723;\&#26700;&#38754;\Engma06&#27599;&#21608;&#24037;&#20316;&#25253;&#22791;&#26684;&#2433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5.8968613750661515E-2"/>
          <c:y val="5.2168644947562126E-2"/>
          <c:w val="0.91209642582908101"/>
          <c:h val="0.61333005269994523"/>
        </c:manualLayout>
      </c:layout>
      <c:lineChart>
        <c:grouping val="standard"/>
        <c:ser>
          <c:idx val="0"/>
          <c:order val="0"/>
          <c:tx>
            <c:strRef>
              <c:f>Total出勤率</c:f>
              <c:strCache>
                <c:ptCount val="1"/>
                <c:pt idx="0">
                  <c:v>Total出勤率</c:v>
                </c:pt>
              </c:strCache>
            </c:strRef>
          </c:tx>
          <c:cat>
            <c:multiLvlStrRef>
              <c:f>员工出勤!$K$2:$Q$2</c:f>
            </c:multiLvlStrRef>
          </c:cat>
          <c:val>
            <c:numRef>
              <c:f>员工出勤!$C$5:$I$5</c:f>
            </c:numRef>
          </c:val>
        </c:ser>
        <c:marker val="1"/>
        <c:axId val="74217728"/>
        <c:axId val="74223616"/>
      </c:lineChart>
      <c:dateAx>
        <c:axId val="74217728"/>
        <c:scaling>
          <c:orientation val="minMax"/>
        </c:scaling>
        <c:axPos val="b"/>
        <c:numFmt formatCode="yyyy/m/d" sourceLinked="0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223616"/>
        <c:crosses val="autoZero"/>
        <c:lblOffset val="100"/>
        <c:baseTimeUnit val="days"/>
      </c:dateAx>
      <c:valAx>
        <c:axId val="74223616"/>
        <c:scaling>
          <c:orientation val="minMax"/>
        </c:scaling>
        <c:axPos val="l"/>
        <c:numFmt formatCode="0%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217728"/>
        <c:crossesAt val="42310"/>
        <c:crossBetween val="between"/>
      </c:valAx>
    </c:plotArea>
    <c:legend>
      <c:legendPos val="r"/>
      <c:layout>
        <c:manualLayout>
          <c:xMode val="edge"/>
          <c:yMode val="edge"/>
          <c:x val="0.807715912917923"/>
          <c:y val="0.35433526838501311"/>
          <c:w val="0.18229254035610606"/>
          <c:h val="0.12376306906287203"/>
        </c:manualLayout>
      </c:layout>
      <c:spPr>
        <a:ln>
          <a:solidFill>
            <a:schemeClr val="accent1"/>
          </a:solidFill>
        </a:ln>
      </c:spPr>
      <c:txPr>
        <a:bodyPr rot="0" spcFirstLastPara="0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txPr>
    <a:bodyPr/>
    <a:lstStyle/>
    <a:p>
      <a:pPr>
        <a:defRPr lang="zh-CN"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5130A-8881-4696-91D6-1447E10252C4}" type="datetimeFigureOut">
              <a:rPr lang="zh-CN" altLang="en-US" smtClean="0"/>
              <a:pPr/>
              <a:t>2016-9-13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62C9F-E5F5-4E7B-B0F9-F77015FBB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E0CCF-B3D1-4A18-9025-D3A92096575E}" type="datetimeFigureOut">
              <a:rPr lang="zh-CN" altLang="en-US" smtClean="0"/>
              <a:pPr/>
              <a:t>2016-9-13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1C1D-0C8D-41FF-8B8F-0F1684EDC4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1C1D-0C8D-41FF-8B8F-0F1684EDC4F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1C1D-0C8D-41FF-8B8F-0F1684EDC4F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www.tianya.cn/publicforum/content/no20/1/317960.shtml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幻灯片">
    <p:bg>
      <p:bgPr>
        <a:solidFill>
          <a:srgbClr val="F3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436973" y="0"/>
            <a:ext cx="675502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5152768" y="0"/>
            <a:ext cx="284205" cy="6858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9748571" y="346070"/>
            <a:ext cx="2003258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目录页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 pitchFamily="2" charset="-122"/>
              </a:rPr>
              <a:t>CONTENTS PAGE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41973" y="5019482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需要何种文化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341973" y="2787234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文化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知识概述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10"/>
          <p:cNvSpPr txBox="1"/>
          <p:nvPr userDrawn="1"/>
        </p:nvSpPr>
        <p:spPr>
          <a:xfrm>
            <a:off x="7341973" y="3531317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企业文化概述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1"/>
          <p:cNvSpPr txBox="1"/>
          <p:nvPr userDrawn="1"/>
        </p:nvSpPr>
        <p:spPr>
          <a:xfrm>
            <a:off x="7341973" y="4275400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为啥要做文化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5152768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5436973" y="0"/>
            <a:ext cx="675502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152768" y="0"/>
            <a:ext cx="28420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748571" y="346070"/>
            <a:ext cx="2003258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过渡页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宋体" pitchFamily="2" charset="-122"/>
              </a:rPr>
              <a:t>TRANSITION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 pitchFamily="2" charset="-122"/>
              </a:rPr>
              <a:t>PAGE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TextBox 5"/>
          <p:cNvSpPr txBox="1"/>
          <p:nvPr userDrawn="1"/>
        </p:nvSpPr>
        <p:spPr>
          <a:xfrm>
            <a:off x="7341973" y="5019482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需要何种文化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6"/>
          <p:cNvSpPr txBox="1"/>
          <p:nvPr userDrawn="1"/>
        </p:nvSpPr>
        <p:spPr>
          <a:xfrm>
            <a:off x="7341973" y="2787234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文化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知识概述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0"/>
          <p:cNvSpPr txBox="1"/>
          <p:nvPr userDrawn="1"/>
        </p:nvSpPr>
        <p:spPr>
          <a:xfrm>
            <a:off x="7341973" y="3531317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企业文化概述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1"/>
          <p:cNvSpPr txBox="1"/>
          <p:nvPr userDrawn="1"/>
        </p:nvSpPr>
        <p:spPr>
          <a:xfrm>
            <a:off x="7341973" y="4275400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为啥要做文化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14" b="5614"/>
          <a:stretch>
            <a:fillRect/>
          </a:stretch>
        </p:blipFill>
        <p:spPr>
          <a:xfrm>
            <a:off x="0" y="-1"/>
            <a:ext cx="5152768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 userDrawn="1"/>
        </p:nvSpPr>
        <p:spPr>
          <a:xfrm>
            <a:off x="977900" y="6410204"/>
            <a:ext cx="4965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文化知识概述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 userDrawn="1"/>
        </p:nvSpPr>
        <p:spPr>
          <a:xfrm>
            <a:off x="977900" y="6410204"/>
            <a:ext cx="4965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企业文化概述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 userDrawn="1"/>
        </p:nvSpPr>
        <p:spPr>
          <a:xfrm>
            <a:off x="977900" y="6410204"/>
            <a:ext cx="4965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为啥要做文化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 userDrawn="1"/>
        </p:nvSpPr>
        <p:spPr>
          <a:xfrm>
            <a:off x="977900" y="6410204"/>
            <a:ext cx="4965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需要何种文化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93896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3938964"/>
            <a:ext cx="12192000" cy="26233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3878263" y="5125234"/>
            <a:ext cx="4435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个人观点 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. 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请多指正 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998813" y="5840639"/>
            <a:ext cx="61943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9"/>
          <p:cNvSpPr txBox="1"/>
          <p:nvPr userDrawn="1"/>
        </p:nvSpPr>
        <p:spPr>
          <a:xfrm>
            <a:off x="5311170" y="5981359"/>
            <a:ext cx="191911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dirty="0" smtClean="0">
                <a:solidFill>
                  <a:srgbClr val="FF9300"/>
                </a:solidFill>
                <a:latin typeface="微软雅黑" pitchFamily="34" charset="-122"/>
                <a:ea typeface="微软雅黑" pitchFamily="34" charset="-122"/>
              </a:rPr>
              <a:t>* 感谢您的阅读 *</a:t>
            </a:r>
            <a:endParaRPr lang="zh-CN" altLang="en-US" dirty="0">
              <a:solidFill>
                <a:srgbClr val="FF9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3"/>
          <p:cNvSpPr txBox="1"/>
          <p:nvPr userDrawn="1"/>
        </p:nvSpPr>
        <p:spPr>
          <a:xfrm>
            <a:off x="6967422" y="3911027"/>
            <a:ext cx="5224578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200" b="0" dirty="0" smtClean="0">
                <a:solidFill>
                  <a:prstClr val="white"/>
                </a:solidFill>
                <a:effectLst/>
                <a:latin typeface="微软雅黑" pitchFamily="34" charset="-122"/>
                <a:ea typeface="微软雅黑" pitchFamily="34" charset="-122"/>
              </a:rPr>
              <a:t>更多作品：</a:t>
            </a:r>
            <a:r>
              <a:rPr lang="en-US" altLang="zh-CN" sz="1200" b="0" dirty="0" smtClean="0">
                <a:solidFill>
                  <a:prstClr val="white"/>
                </a:solidFill>
                <a:effectLst/>
                <a:latin typeface="微软雅黑" pitchFamily="34" charset="-122"/>
                <a:ea typeface="微软雅黑" pitchFamily="34" charset="-122"/>
              </a:rPr>
              <a:t>http://teliss.blog.163.com</a:t>
            </a:r>
            <a:endParaRPr lang="zh-CN" altLang="en-US" sz="1200" b="0" dirty="0">
              <a:solidFill>
                <a:prstClr val="white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Teliss_Tong\Copy\定期备份\工作备份\！PPT图片及版面资源\06-PPT精选插图\10-综合\脚印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5756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 bwMode="auto">
          <a:xfrm>
            <a:off x="1490500" y="5188659"/>
            <a:ext cx="3265288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>
            <a:noFill/>
            <a:round/>
            <a:headEnd type="oval" w="med" len="med"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标题 1"/>
          <p:cNvSpPr txBox="1"/>
          <p:nvPr userDrawn="1"/>
        </p:nvSpPr>
        <p:spPr>
          <a:xfrm>
            <a:off x="6816378" y="457160"/>
            <a:ext cx="4895452" cy="1214995"/>
          </a:xfrm>
          <a:prstGeom prst="rect">
            <a:avLst/>
          </a:prstGeom>
        </p:spPr>
        <p:txBody>
          <a:bodyPr vert="horz" lIns="91417" tIns="45708" rIns="91417" bIns="45708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b="1" dirty="0">
                <a:solidFill>
                  <a:srgbClr val="FC6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我的黄金十年</a:t>
            </a: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337" y="272493"/>
            <a:ext cx="2033736" cy="461665"/>
            <a:chOff x="8525122" y="157879"/>
            <a:chExt cx="651124" cy="461664"/>
          </a:xfrm>
        </p:grpSpPr>
        <p:sp>
          <p:nvSpPr>
            <p:cNvPr id="11" name="矩形 10"/>
            <p:cNvSpPr/>
            <p:nvPr/>
          </p:nvSpPr>
          <p:spPr>
            <a:xfrm>
              <a:off x="8721689" y="167211"/>
              <a:ext cx="432048" cy="36000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</a:endParaRP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8525122" y="157879"/>
              <a:ext cx="651124" cy="461664"/>
            </a:xfrm>
            <a:prstGeom prst="rect">
              <a:avLst/>
            </a:prstGeom>
            <a:solidFill>
              <a:srgbClr val="1094E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专业字体设计服务/WWW.ZTSGC.COM/" pitchFamily="2" charset="-122"/>
                </a:rPr>
                <a:t>  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rPr>
                <a:t>片尾广告</a:t>
              </a: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7342427" y="1647202"/>
            <a:ext cx="4164052" cy="430863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defTabSz="1218565"/>
            <a:r>
              <a:rPr lang="zh-CN" altLang="en-US" sz="22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一位平凡</a:t>
            </a:r>
            <a:r>
              <a:rPr lang="en-US" altLang="zh-CN" sz="22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2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后的职场与情感历程</a:t>
            </a:r>
          </a:p>
        </p:txBody>
      </p:sp>
      <p:pic>
        <p:nvPicPr>
          <p:cNvPr id="14" name="Picture 3" descr="D:\Teliss_Tong\Copy\定期备份\工作备份\！PPT图片及版面资源\06-PPT精选插图\05-头像\1000mb.ru (42)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1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9"/>
          <p:cNvSpPr txBox="1"/>
          <p:nvPr userDrawn="1"/>
        </p:nvSpPr>
        <p:spPr>
          <a:xfrm>
            <a:off x="6816378" y="2492896"/>
            <a:ext cx="4895452" cy="2166723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indent="-457200" defTabSz="121856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我将毕业后的第一个十年称之为“黄金十年”，第二个十年称之为“白金十年”，第三个十年称之为“钻石十年”，以此来形容人生当中最青春蓬勃、年富力强和激情满怀的宝贵三十年。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457200" defTabSz="121856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“我的黄金十年”写的就是毕业后，第一个十年所发生的职场与情感的那些事儿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103318" y="5469419"/>
            <a:ext cx="4369405" cy="369308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defTabSz="1218565">
              <a:lnSpc>
                <a:spcPct val="150000"/>
              </a:lnSpc>
            </a:pPr>
            <a:r>
              <a:rPr lang="en-US" altLang="zh-CN" sz="1200" dirty="0">
                <a:solidFill>
                  <a:srgbClr val="1094EE"/>
                </a:solidFill>
                <a:latin typeface="Arial"/>
                <a:ea typeface="微软雅黑" pitchFamily="34" charset="-122"/>
                <a:cs typeface="Arial"/>
                <a:hlinkClick r:id="rId4"/>
              </a:rPr>
              <a:t>http://www.tianya.cn/publicforum/content/no20/1/317960.shtml</a:t>
            </a:r>
            <a:endParaRPr lang="en-US" altLang="zh-CN" sz="1200" dirty="0">
              <a:solidFill>
                <a:srgbClr val="1094EE"/>
              </a:solidFill>
              <a:latin typeface="Arial"/>
              <a:ea typeface="微软雅黑" pitchFamily="34" charset="-122"/>
              <a:cs typeface="Arial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7486441" y="5849451"/>
            <a:ext cx="3124698" cy="459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自传体小说，请您多多捧场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：）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2" descr="D:\Teliss_Tong\Copy\定期备份\工作备份\！PPT图片及版面资源\06-PPT精选插图\04-图标\54D742BB28AE93477AE1424E5D991B5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798" y="5841269"/>
            <a:ext cx="396045" cy="396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00" y="1673152"/>
            <a:ext cx="3265288" cy="3265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 userDrawn="1"/>
        </p:nvSpPr>
        <p:spPr>
          <a:xfrm>
            <a:off x="1490500" y="5219377"/>
            <a:ext cx="326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布衣公众号：</a:t>
            </a:r>
            <a:r>
              <a:rPr lang="en-US" altLang="zh-CN" sz="2800" b="1" dirty="0" err="1" smtClean="0">
                <a:solidFill>
                  <a:srgbClr val="FF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hr-ppt</a:t>
            </a:r>
            <a:endParaRPr lang="zh-CN" altLang="en-US" sz="2800" b="1" dirty="0">
              <a:solidFill>
                <a:srgbClr val="FF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64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649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338455"/>
            <a:ext cx="574766" cy="51954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74766" y="6338455"/>
            <a:ext cx="11617233" cy="51954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燕尾形 10"/>
          <p:cNvSpPr/>
          <p:nvPr userDrawn="1"/>
        </p:nvSpPr>
        <p:spPr>
          <a:xfrm>
            <a:off x="193599" y="6475132"/>
            <a:ext cx="187569" cy="246185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356958" y="6439663"/>
            <a:ext cx="360000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11211743" y="6450386"/>
            <a:ext cx="65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algn="ctr"/>
              <a:t>‹#›</a:t>
            </a:fld>
            <a:r>
              <a:rPr lang="zh-CN" altLang="en-US" sz="1600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1600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任意多边形 7"/>
          <p:cNvSpPr/>
          <p:nvPr userDrawn="1"/>
        </p:nvSpPr>
        <p:spPr>
          <a:xfrm>
            <a:off x="574729" y="201474"/>
            <a:ext cx="864000" cy="864000"/>
          </a:xfrm>
          <a:custGeom>
            <a:avLst/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9389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938964"/>
            <a:ext cx="12192000" cy="26233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58109" y="5125234"/>
            <a:ext cx="5544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     友</a:t>
            </a:r>
            <a:r>
              <a:rPr lang="zh-CN" alt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逹</a:t>
            </a:r>
            <a:r>
              <a:rPr lang="zh-CN" alt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光</a:t>
            </a:r>
            <a:r>
              <a:rPr lang="zh-CN" alt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电简介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998813" y="5840639"/>
            <a:ext cx="61943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29" y="214290"/>
            <a:ext cx="1576920" cy="6682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152768" y="0"/>
            <a:ext cx="284205" cy="6858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/>
          <p:cNvSpPr txBox="1"/>
          <p:nvPr/>
        </p:nvSpPr>
        <p:spPr>
          <a:xfrm>
            <a:off x="7341973" y="2867489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02   </a:t>
            </a:r>
            <a:r>
              <a:rPr lang="zh-CN" alt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公</a:t>
            </a:r>
            <a:r>
              <a:rPr lang="zh-CN" alt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司环境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7341973" y="3624504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工</a:t>
            </a:r>
            <a:r>
              <a:rPr lang="zh-CN" alt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作环境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919419" y="2145789"/>
            <a:ext cx="204716" cy="215275"/>
          </a:xfrm>
          <a:prstGeom prst="ellipse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961831" y="3715009"/>
            <a:ext cx="204716" cy="215275"/>
          </a:xfrm>
          <a:prstGeom prst="ellipse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74"/>
            <a:ext cx="5152768" cy="68479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29" y="214290"/>
            <a:ext cx="1576920" cy="668229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7342146" y="2057756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项</a:t>
            </a:r>
            <a:r>
              <a:rPr lang="zh-CN" alt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</a:rPr>
              <a:t>目介绍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938007" y="2944947"/>
            <a:ext cx="204716" cy="215275"/>
          </a:xfrm>
          <a:prstGeom prst="ellipse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29" y="0"/>
            <a:ext cx="1576920" cy="66822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9390" y="0"/>
            <a:ext cx="2979420" cy="447040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smtClean="0">
                <a:solidFill>
                  <a:schemeClr val="accent5"/>
                </a:solidFill>
              </a:rPr>
              <a:t>客</a:t>
            </a:r>
            <a:r>
              <a:rPr lang="zh-CN" altLang="en-US" sz="2000" b="1" smtClean="0">
                <a:solidFill>
                  <a:schemeClr val="accent5"/>
                </a:solidFill>
              </a:rPr>
              <a:t>户简介</a:t>
            </a:r>
            <a:endParaRPr lang="en-US" altLang="zh-CN" sz="20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1819275" y="2815645"/>
          <a:ext cx="49696" cy="162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矩形 8"/>
          <p:cNvSpPr/>
          <p:nvPr/>
        </p:nvSpPr>
        <p:spPr>
          <a:xfrm>
            <a:off x="0" y="647699"/>
            <a:ext cx="12369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/>
              <a:t>友达光电─全球前三、台湾第一大的薄膜晶体管液晶显示器</a:t>
            </a:r>
            <a:r>
              <a:rPr lang="en-US" altLang="zh-CN" smtClean="0"/>
              <a:t>(</a:t>
            </a:r>
            <a:r>
              <a:rPr lang="en-US" smtClean="0"/>
              <a:t>TFT- LCD) </a:t>
            </a:r>
            <a:r>
              <a:rPr lang="zh-CN" altLang="en-US" smtClean="0"/>
              <a:t>设计、研发及制造公司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zh-CN" altLang="en-US" smtClean="0"/>
              <a:t>友</a:t>
            </a:r>
            <a:r>
              <a:rPr lang="zh-CN" altLang="en-US" smtClean="0"/>
              <a:t>达光电原名为达碁科技，成立于</a:t>
            </a:r>
            <a:r>
              <a:rPr lang="en-US" altLang="zh-CN" smtClean="0"/>
              <a:t>1996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月，</a:t>
            </a:r>
            <a:r>
              <a:rPr lang="en-US" altLang="zh-CN" smtClean="0"/>
              <a:t>2001</a:t>
            </a:r>
            <a:r>
              <a:rPr lang="zh-CN" altLang="en-US" smtClean="0"/>
              <a:t>年与联友光电合并后更名为友达光电，</a:t>
            </a:r>
            <a:r>
              <a:rPr lang="en-US" altLang="zh-CN" smtClean="0"/>
              <a:t>2006</a:t>
            </a:r>
            <a:r>
              <a:rPr lang="zh-CN" altLang="en-US" smtClean="0"/>
              <a:t>年再度与广辉电子合并。友达经过与两家公司的合并，大尺寸面板全球市占率超过</a:t>
            </a:r>
            <a:r>
              <a:rPr lang="en-US" altLang="zh-CN" smtClean="0"/>
              <a:t>19%</a:t>
            </a:r>
            <a:r>
              <a:rPr lang="zh-CN" altLang="en-US" smtClean="0"/>
              <a:t>，六代线总产能成为全球第一。友达光电亦是全球第一家于纽约证交所</a:t>
            </a:r>
            <a:r>
              <a:rPr lang="en-US" altLang="zh-CN" smtClean="0"/>
              <a:t>(</a:t>
            </a:r>
            <a:r>
              <a:rPr lang="en-US" smtClean="0"/>
              <a:t>NYSE)</a:t>
            </a:r>
            <a:r>
              <a:rPr lang="zh-CN" altLang="en-US" smtClean="0"/>
              <a:t>股票公开上市之</a:t>
            </a:r>
            <a:r>
              <a:rPr lang="en-US" smtClean="0"/>
              <a:t>TFT-LCD</a:t>
            </a:r>
            <a:r>
              <a:rPr lang="zh-CN" altLang="en-US" smtClean="0"/>
              <a:t>制造公司。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zh-CN" altLang="en-US" smtClean="0"/>
              <a:t>友</a:t>
            </a:r>
            <a:r>
              <a:rPr lang="zh-CN" altLang="en-US" smtClean="0"/>
              <a:t>达光电系列产品涵盖</a:t>
            </a:r>
            <a:r>
              <a:rPr lang="en-US" altLang="zh-CN" smtClean="0"/>
              <a:t>1.5</a:t>
            </a:r>
            <a:r>
              <a:rPr lang="zh-CN" altLang="en-US" smtClean="0"/>
              <a:t>吋至</a:t>
            </a:r>
            <a:r>
              <a:rPr lang="en-US" altLang="zh-CN" smtClean="0"/>
              <a:t>65</a:t>
            </a:r>
            <a:r>
              <a:rPr lang="zh-CN" altLang="en-US" smtClean="0"/>
              <a:t>吋</a:t>
            </a:r>
            <a:r>
              <a:rPr lang="en-US" smtClean="0"/>
              <a:t>TFT-LCD</a:t>
            </a:r>
            <a:r>
              <a:rPr lang="zh-CN" altLang="en-US" smtClean="0"/>
              <a:t>面板，应用领域包含桌上型显示器、笔记本电脑、液晶电视、车用显示器、工业用计算机、数码相机、数码摄像机、手持</a:t>
            </a:r>
            <a:r>
              <a:rPr lang="en-US" smtClean="0"/>
              <a:t>DVD、</a:t>
            </a:r>
            <a:r>
              <a:rPr lang="zh-CN" altLang="en-US" smtClean="0"/>
              <a:t>掌上游戏机、手机等全系列应用，亦是全球少数供应大、中、小完整尺寸产品线之厂商。</a:t>
            </a:r>
            <a:r>
              <a:rPr lang="en-US" altLang="zh-CN" smtClean="0"/>
              <a:t>2008</a:t>
            </a:r>
            <a:r>
              <a:rPr lang="zh-CN" altLang="en-US" smtClean="0"/>
              <a:t>年友达光电创造了</a:t>
            </a:r>
            <a:r>
              <a:rPr lang="en-US" altLang="zh-CN" smtClean="0"/>
              <a:t>129</a:t>
            </a:r>
            <a:r>
              <a:rPr lang="zh-CN" altLang="en-US" smtClean="0"/>
              <a:t>亿美元的营业额，现全球员工人数超过</a:t>
            </a:r>
            <a:r>
              <a:rPr lang="en-US" altLang="zh-CN" smtClean="0"/>
              <a:t>38,000</a:t>
            </a:r>
            <a:r>
              <a:rPr lang="zh-CN" altLang="en-US" smtClean="0"/>
              <a:t>人，分布于中国台湾、美国、日本、韩国、新加坡、荷兰、捷克及中国大陆等世界营运据点。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zh-CN" altLang="en-US" smtClean="0"/>
              <a:t>友</a:t>
            </a:r>
            <a:r>
              <a:rPr lang="zh-CN" altLang="en-US" smtClean="0"/>
              <a:t>达光电大尺寸</a:t>
            </a:r>
            <a:r>
              <a:rPr lang="en-US" smtClean="0"/>
              <a:t>TFT-LCD</a:t>
            </a:r>
            <a:r>
              <a:rPr lang="zh-CN" altLang="en-US" smtClean="0"/>
              <a:t>面板之全球市占率达</a:t>
            </a:r>
            <a:r>
              <a:rPr lang="en-US" altLang="zh-CN" smtClean="0"/>
              <a:t>18.0 % (</a:t>
            </a:r>
            <a:r>
              <a:rPr lang="zh-CN" altLang="en-US" smtClean="0"/>
              <a:t>注</a:t>
            </a:r>
            <a:r>
              <a:rPr lang="en-US" smtClean="0"/>
              <a:t>a)，</a:t>
            </a:r>
            <a:r>
              <a:rPr lang="zh-CN" altLang="en-US" smtClean="0"/>
              <a:t>位居全球第二；其中桌上型显示器应用市占率居世界第四、笔记本电脑居世界第三、电视应用面板排名世界第四。在中小尺寸面板方面，数码相机全球市占率居世界第二、数码摄录机居全球第二、车用多媒体占全球第三、打印机与手机应用居世界第一，数码相框居世界第四 </a:t>
            </a:r>
            <a:r>
              <a:rPr lang="en-US" altLang="zh-CN" smtClean="0"/>
              <a:t>(</a:t>
            </a:r>
            <a:r>
              <a:rPr lang="zh-CN" altLang="en-US" smtClean="0"/>
              <a:t>注</a:t>
            </a:r>
            <a:r>
              <a:rPr lang="en-US" smtClean="0"/>
              <a:t>b)，</a:t>
            </a:r>
            <a:r>
              <a:rPr lang="zh-CN" altLang="en-US" smtClean="0"/>
              <a:t>显示友达于各尺寸的面板市场布局皆达到均衡全面的发展。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zh-CN" altLang="en-US" smtClean="0"/>
              <a:t>友</a:t>
            </a:r>
            <a:r>
              <a:rPr lang="zh-CN" altLang="en-US" smtClean="0"/>
              <a:t>达除了布局全球市场，更深耕于技术与研发。</a:t>
            </a:r>
            <a:r>
              <a:rPr lang="en-US" altLang="zh-CN" smtClean="0"/>
              <a:t>2002</a:t>
            </a:r>
            <a:r>
              <a:rPr lang="zh-CN" altLang="en-US" smtClean="0"/>
              <a:t>年</a:t>
            </a:r>
            <a:r>
              <a:rPr lang="en-US" altLang="zh-CN" smtClean="0"/>
              <a:t>11</a:t>
            </a:r>
            <a:r>
              <a:rPr lang="zh-CN" altLang="en-US" smtClean="0"/>
              <a:t>月成立之「友达科技中心」，是国内最大之光电研发中心，研发技术包括</a:t>
            </a:r>
            <a:r>
              <a:rPr lang="en-US" smtClean="0"/>
              <a:t>TFT-LCD</a:t>
            </a:r>
            <a:r>
              <a:rPr lang="zh-CN" altLang="en-US" smtClean="0"/>
              <a:t>与</a:t>
            </a:r>
            <a:r>
              <a:rPr lang="en-US" smtClean="0"/>
              <a:t>LTPS</a:t>
            </a:r>
            <a:r>
              <a:rPr lang="zh-CN" altLang="en-US" smtClean="0"/>
              <a:t>等显示技术，</a:t>
            </a:r>
            <a:r>
              <a:rPr lang="en-US" altLang="zh-CN" smtClean="0"/>
              <a:t>2005</a:t>
            </a:r>
            <a:r>
              <a:rPr lang="zh-CN" altLang="en-US" smtClean="0"/>
              <a:t>年底友达科技中心更前进中科，成为中台湾的第一座高科技研发基地。友达光电投入研究发展之经费居台湾光电业之首，研发专利成果丰硕。据美国商业专利数据库报告，友达名列</a:t>
            </a:r>
            <a:r>
              <a:rPr lang="en-US" altLang="zh-CN" smtClean="0"/>
              <a:t>2004</a:t>
            </a:r>
            <a:r>
              <a:rPr lang="zh-CN" altLang="en-US" smtClean="0"/>
              <a:t>年美国专利成长速度最快的十大公司，以成长率</a:t>
            </a:r>
            <a:r>
              <a:rPr lang="en-US" altLang="zh-CN" smtClean="0"/>
              <a:t>98%</a:t>
            </a:r>
            <a:r>
              <a:rPr lang="zh-CN" altLang="en-US" smtClean="0"/>
              <a:t>名列第五</a:t>
            </a:r>
            <a:r>
              <a:rPr lang="en-US" altLang="zh-CN" smtClean="0"/>
              <a:t>; </a:t>
            </a:r>
            <a:r>
              <a:rPr lang="zh-CN" altLang="en-US" smtClean="0"/>
              <a:t>而台湾商业周刊公布</a:t>
            </a:r>
            <a:r>
              <a:rPr lang="en-US" altLang="zh-CN" smtClean="0"/>
              <a:t>2006</a:t>
            </a:r>
            <a:r>
              <a:rPr lang="zh-CN" altLang="en-US" smtClean="0"/>
              <a:t>年之台湾专利</a:t>
            </a:r>
            <a:r>
              <a:rPr lang="en-US" altLang="zh-CN" smtClean="0"/>
              <a:t>100</a:t>
            </a:r>
            <a:r>
              <a:rPr lang="zh-CN" altLang="en-US" smtClean="0"/>
              <a:t>强，友达亦排名第六；</a:t>
            </a:r>
            <a:r>
              <a:rPr lang="en-US" altLang="zh-CN" smtClean="0"/>
              <a:t>2007</a:t>
            </a:r>
            <a:r>
              <a:rPr lang="zh-CN" altLang="en-US" smtClean="0"/>
              <a:t>年友达在美国</a:t>
            </a:r>
            <a:r>
              <a:rPr lang="en-US" smtClean="0"/>
              <a:t>IPO(Intellectual Property Owners Association)</a:t>
            </a:r>
            <a:r>
              <a:rPr lang="zh-CN" altLang="en-US" smtClean="0"/>
              <a:t>之 </a:t>
            </a:r>
            <a:r>
              <a:rPr lang="en-US" smtClean="0"/>
              <a:t>Top 300 Organizations Granted US Patents</a:t>
            </a:r>
            <a:r>
              <a:rPr lang="zh-CN" altLang="en-US" smtClean="0"/>
              <a:t>名列第</a:t>
            </a:r>
            <a:r>
              <a:rPr lang="en-US" altLang="zh-CN" smtClean="0"/>
              <a:t>108</a:t>
            </a:r>
            <a:r>
              <a:rPr lang="zh-CN" altLang="en-US" smtClean="0"/>
              <a:t>名；</a:t>
            </a:r>
            <a:r>
              <a:rPr lang="en-US" altLang="zh-CN" smtClean="0"/>
              <a:t>2008 </a:t>
            </a:r>
            <a:r>
              <a:rPr lang="en-US" smtClean="0"/>
              <a:t>Business InfoTech100 </a:t>
            </a:r>
            <a:r>
              <a:rPr lang="zh-CN" altLang="en-US" smtClean="0"/>
              <a:t>排名中，友达则名列全球第</a:t>
            </a:r>
            <a:r>
              <a:rPr lang="en-US" altLang="zh-CN" smtClean="0"/>
              <a:t>53</a:t>
            </a:r>
            <a:r>
              <a:rPr lang="zh-CN" altLang="en-US" smtClean="0"/>
              <a:t>名。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zh-CN" altLang="en-US" smtClean="0"/>
              <a:t>友</a:t>
            </a:r>
            <a:r>
              <a:rPr lang="zh-CN" altLang="en-US" smtClean="0"/>
              <a:t>达光电是台湾首家量产</a:t>
            </a:r>
            <a:r>
              <a:rPr lang="en-US" altLang="zh-CN" smtClean="0"/>
              <a:t>3.5</a:t>
            </a:r>
            <a:r>
              <a:rPr lang="zh-CN" altLang="en-US" smtClean="0"/>
              <a:t>代、</a:t>
            </a:r>
            <a:r>
              <a:rPr lang="en-US" altLang="zh-CN" smtClean="0"/>
              <a:t>4</a:t>
            </a:r>
            <a:r>
              <a:rPr lang="zh-CN" altLang="en-US" smtClean="0"/>
              <a:t>代及</a:t>
            </a:r>
            <a:r>
              <a:rPr lang="en-US" altLang="zh-CN" smtClean="0"/>
              <a:t>5</a:t>
            </a:r>
            <a:r>
              <a:rPr lang="zh-CN" altLang="en-US" smtClean="0"/>
              <a:t>代、</a:t>
            </a:r>
            <a:r>
              <a:rPr lang="en-US" altLang="zh-CN" smtClean="0"/>
              <a:t>6</a:t>
            </a:r>
            <a:r>
              <a:rPr lang="zh-CN" altLang="en-US" smtClean="0"/>
              <a:t>代及</a:t>
            </a:r>
            <a:r>
              <a:rPr lang="en-US" altLang="zh-CN" smtClean="0"/>
              <a:t>7.5</a:t>
            </a:r>
            <a:r>
              <a:rPr lang="zh-CN" altLang="en-US" smtClean="0"/>
              <a:t>代生产线的厂商，兴建中的</a:t>
            </a:r>
            <a:r>
              <a:rPr lang="en-US" altLang="zh-CN" smtClean="0"/>
              <a:t>8.5</a:t>
            </a:r>
            <a:r>
              <a:rPr lang="zh-CN" altLang="en-US" smtClean="0"/>
              <a:t>代线，预计于</a:t>
            </a:r>
            <a:r>
              <a:rPr lang="en-US" altLang="zh-CN" smtClean="0"/>
              <a:t>2009</a:t>
            </a:r>
            <a:r>
              <a:rPr lang="zh-CN" altLang="en-US" smtClean="0"/>
              <a:t>年下半年量产。友达的竞争优势在于各世代生产线的完整布局，能弹性调整并支持各种应用产品，进一步掌握市场先机，取得综效之利基。</a:t>
            </a:r>
          </a:p>
          <a:p>
            <a:r>
              <a:rPr lang="zh-CN" altLang="en-US" b="1" smtClean="0"/>
              <a:t>地址：</a:t>
            </a:r>
            <a:r>
              <a:rPr lang="zh-CN" altLang="en-US" smtClean="0"/>
              <a:t>苏州工业园区苏虹中路</a:t>
            </a:r>
            <a:r>
              <a:rPr lang="en-US" altLang="zh-CN" smtClean="0"/>
              <a:t>398</a:t>
            </a:r>
            <a:r>
              <a:rPr lang="zh-CN" altLang="en-US" smtClean="0"/>
              <a:t>号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29" y="214290"/>
            <a:ext cx="1576920" cy="66822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950" y="44450"/>
            <a:ext cx="9064625" cy="838200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solidFill>
                  <a:schemeClr val="accent5"/>
                </a:solidFill>
              </a:rPr>
              <a:t>友达</a:t>
            </a:r>
            <a:r>
              <a:rPr lang="zh-CN" altLang="en-US" b="1" smtClean="0">
                <a:solidFill>
                  <a:schemeClr val="accent5"/>
                </a:solidFill>
              </a:rPr>
              <a:t>光</a:t>
            </a:r>
            <a:r>
              <a:rPr lang="zh-CN" altLang="en-US" b="1" smtClean="0">
                <a:solidFill>
                  <a:schemeClr val="accent5"/>
                </a:solidFill>
              </a:rPr>
              <a:t>电外景</a:t>
            </a:r>
            <a:endParaRPr lang="en-US" altLang="zh-CN" b="1" dirty="0">
              <a:solidFill>
                <a:schemeClr val="accent5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9105" y="1203960"/>
            <a:ext cx="273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/>
          </a:p>
          <a:p>
            <a:endParaRPr lang="en-US" altLang="zh-CN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9295130" y="2879090"/>
            <a:ext cx="251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990600"/>
            <a:ext cx="61468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5700" y="1016000"/>
            <a:ext cx="58928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939800"/>
            <a:ext cx="57658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29" y="214290"/>
            <a:ext cx="1576920" cy="66822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950" y="44450"/>
            <a:ext cx="9064625" cy="628650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b="1" dirty="0">
              <a:solidFill>
                <a:schemeClr val="accent5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950" y="44450"/>
            <a:ext cx="9064625" cy="838200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solidFill>
                  <a:schemeClr val="accent5"/>
                </a:solidFill>
              </a:rPr>
              <a:t>影</a:t>
            </a:r>
            <a:r>
              <a:rPr lang="zh-CN" altLang="en-US" b="1" smtClean="0">
                <a:solidFill>
                  <a:schemeClr val="accent5"/>
                </a:solidFill>
              </a:rPr>
              <a:t>音</a:t>
            </a:r>
            <a:r>
              <a:rPr lang="zh-CN" altLang="en-US" b="1" smtClean="0">
                <a:solidFill>
                  <a:schemeClr val="accent5"/>
                </a:solidFill>
              </a:rPr>
              <a:t>区</a:t>
            </a:r>
            <a:r>
              <a:rPr lang="en-US" altLang="zh-CN" b="1" smtClean="0">
                <a:solidFill>
                  <a:schemeClr val="accent5"/>
                </a:solidFill>
              </a:rPr>
              <a:t>/</a:t>
            </a:r>
            <a:r>
              <a:rPr lang="zh-CN" altLang="en-US" b="1" smtClean="0">
                <a:solidFill>
                  <a:schemeClr val="accent5"/>
                </a:solidFill>
              </a:rPr>
              <a:t>动区</a:t>
            </a:r>
            <a:endParaRPr lang="en-US" altLang="zh-CN" b="1" dirty="0">
              <a:solidFill>
                <a:schemeClr val="accent5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400" y="952500"/>
            <a:ext cx="5899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29" y="214290"/>
            <a:ext cx="1576920" cy="66822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950" y="44450"/>
            <a:ext cx="9064625" cy="838200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solidFill>
                  <a:schemeClr val="accent5"/>
                </a:solidFill>
              </a:rPr>
              <a:t>工</a:t>
            </a:r>
            <a:r>
              <a:rPr lang="zh-CN" altLang="en-US" b="1" smtClean="0">
                <a:solidFill>
                  <a:schemeClr val="accent5"/>
                </a:solidFill>
              </a:rPr>
              <a:t>作</a:t>
            </a:r>
            <a:r>
              <a:rPr lang="zh-CN" altLang="en-US" b="1" smtClean="0">
                <a:solidFill>
                  <a:schemeClr val="accent5"/>
                </a:solidFill>
              </a:rPr>
              <a:t>餐样品</a:t>
            </a:r>
            <a:endParaRPr lang="en-US" altLang="zh-CN" b="1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28700"/>
            <a:ext cx="109728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29" y="214290"/>
            <a:ext cx="1576920" cy="66822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950" y="44450"/>
            <a:ext cx="9064625" cy="838200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solidFill>
                  <a:schemeClr val="accent5"/>
                </a:solidFill>
              </a:rPr>
              <a:t>餐</a:t>
            </a:r>
            <a:r>
              <a:rPr lang="zh-CN" altLang="en-US" b="1" smtClean="0">
                <a:solidFill>
                  <a:schemeClr val="accent5"/>
                </a:solidFill>
              </a:rPr>
              <a:t>厅环境</a:t>
            </a:r>
            <a:endParaRPr lang="en-US" altLang="zh-CN" b="1" dirty="0">
              <a:solidFill>
                <a:schemeClr val="accent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50900"/>
            <a:ext cx="113665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016000"/>
            <a:ext cx="115062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29" y="214290"/>
            <a:ext cx="1576920" cy="66822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950" y="44450"/>
            <a:ext cx="9064625" cy="838200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solidFill>
                  <a:schemeClr val="accent5"/>
                </a:solidFill>
              </a:rPr>
              <a:t>工</a:t>
            </a:r>
            <a:r>
              <a:rPr lang="zh-CN" altLang="en-US" b="1" smtClean="0">
                <a:solidFill>
                  <a:schemeClr val="accent5"/>
                </a:solidFill>
              </a:rPr>
              <a:t>作环境</a:t>
            </a:r>
            <a:endParaRPr lang="en-US" altLang="zh-CN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1954"/>
            <a:ext cx="12195175" cy="681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94</Words>
  <Application>Microsoft Office PowerPoint</Application>
  <PresentationFormat>自定义</PresentationFormat>
  <Paragraphs>15</Paragraphs>
  <Slides>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@teliss</dc:creator>
  <cp:lastModifiedBy>dreamsummit</cp:lastModifiedBy>
  <cp:revision>688</cp:revision>
  <dcterms:created xsi:type="dcterms:W3CDTF">2013-10-18T12:56:00Z</dcterms:created>
  <dcterms:modified xsi:type="dcterms:W3CDTF">2016-09-13T02:58:25Z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